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p:scale>
          <a:sx n="48" d="100"/>
          <a:sy n="48" d="100"/>
        </p:scale>
        <p:origin x="2994" y="14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92B3A1-429F-FC3B-63F5-0D3730F06872}"/>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1840C598-0922-6D5B-3E38-87A6888EED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B900A5D9-6300-28B4-4E31-2E6CF52C1EA2}"/>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5" name="Espaço Reservado para Rodapé 4">
            <a:extLst>
              <a:ext uri="{FF2B5EF4-FFF2-40B4-BE49-F238E27FC236}">
                <a16:creationId xmlns:a16="http://schemas.microsoft.com/office/drawing/2014/main" id="{E702C982-C00A-2961-5B97-18ACD1BDD1F2}"/>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DCEBCB74-DBFA-4C5F-CD5F-3DF543C1487C}"/>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2289864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2CA9A0-AAF3-6134-2775-529E0CF931AF}"/>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FC5B965F-7CFF-0D29-156E-DE3F885FAB3C}"/>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58CD9A7C-59AD-65DC-40D1-6DE2A3E51221}"/>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5" name="Espaço Reservado para Rodapé 4">
            <a:extLst>
              <a:ext uri="{FF2B5EF4-FFF2-40B4-BE49-F238E27FC236}">
                <a16:creationId xmlns:a16="http://schemas.microsoft.com/office/drawing/2014/main" id="{70CC88C7-C203-5830-3E87-40DD48EB40C0}"/>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3137B226-0367-3A73-3999-BA5901C9ACA4}"/>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4253905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A4D888-82D1-42B7-4879-335F26A3DE86}"/>
              </a:ext>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2CC7C6DB-D345-98DA-9AD9-CFE71C848E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C5276505-A453-1B6A-0A5C-A7B459B2E978}"/>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5" name="Espaço Reservado para Rodapé 4">
            <a:extLst>
              <a:ext uri="{FF2B5EF4-FFF2-40B4-BE49-F238E27FC236}">
                <a16:creationId xmlns:a16="http://schemas.microsoft.com/office/drawing/2014/main" id="{946C7860-2ACC-0C8A-03E3-75C92C682164}"/>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A5C2B711-FEA3-9F40-1C71-B589905EBA79}"/>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1815542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542A38-5ABA-6921-AA58-51DE04C7DB57}"/>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AC289D0F-3592-27DD-3A8A-C1E9FD286BEA}"/>
              </a:ext>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84A7F451-F6CB-D73D-6B65-98D9DF530687}"/>
              </a:ext>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1F98B3D0-8D51-2B11-BA40-8DEF16FCFA57}"/>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6" name="Espaço Reservado para Rodapé 5">
            <a:extLst>
              <a:ext uri="{FF2B5EF4-FFF2-40B4-BE49-F238E27FC236}">
                <a16:creationId xmlns:a16="http://schemas.microsoft.com/office/drawing/2014/main" id="{C722FE1B-10B5-4746-7CB3-03F5B3147B11}"/>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6E3A29E3-5319-F59A-7D28-AA1F82A85958}"/>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612429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8416F1-51FC-6D3A-DAA8-D1DE31E45C66}"/>
              </a:ext>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82EA3E3A-A322-F91E-37F2-8A8183305B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A3C92220-605E-CD70-B500-15E4407616C2}"/>
              </a:ext>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538061E6-35C1-501A-86BE-E126C14C27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E4FFB716-883A-0E35-B5EE-9179D5E2B4A5}"/>
              </a:ext>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78B82D9A-DE88-1C1C-A665-87E8FA1F0726}"/>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8" name="Espaço Reservado para Rodapé 7">
            <a:extLst>
              <a:ext uri="{FF2B5EF4-FFF2-40B4-BE49-F238E27FC236}">
                <a16:creationId xmlns:a16="http://schemas.microsoft.com/office/drawing/2014/main" id="{1EFCC333-23DC-F466-BAC5-B15735C916A1}"/>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64EABD2F-BD3C-D9BC-B080-79546A3955BA}"/>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1166652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65A8AE-2683-3957-4CD9-3A1C435BBB4D}"/>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B1826A66-E4FF-4D79-68CE-C1F50242DBF2}"/>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4" name="Espaço Reservado para Rodapé 3">
            <a:extLst>
              <a:ext uri="{FF2B5EF4-FFF2-40B4-BE49-F238E27FC236}">
                <a16:creationId xmlns:a16="http://schemas.microsoft.com/office/drawing/2014/main" id="{03DA1749-D490-B052-0AA1-2E3A9E2C4B79}"/>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D8A239E5-661A-C829-5A61-5F9E96A0880D}"/>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1005833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97D09AD4-B5CD-B2AB-A921-A7D23C375E67}"/>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3" name="Espaço Reservado para Rodapé 2">
            <a:extLst>
              <a:ext uri="{FF2B5EF4-FFF2-40B4-BE49-F238E27FC236}">
                <a16:creationId xmlns:a16="http://schemas.microsoft.com/office/drawing/2014/main" id="{7C353979-2F4B-5E20-A8E8-AF25CC12F741}"/>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B4919484-AB4E-8F81-9CD2-70C75DA1BBD2}"/>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1313398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4A716E-490B-1198-A3F7-B198DC3ED575}"/>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429828D1-58BE-0E26-7511-BDF15EBAE5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F57CF437-D7F1-CBB9-4A9D-481DAC3D7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529BEA55-9F44-6951-5B49-D550C76EA58D}"/>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6" name="Espaço Reservado para Rodapé 5">
            <a:extLst>
              <a:ext uri="{FF2B5EF4-FFF2-40B4-BE49-F238E27FC236}">
                <a16:creationId xmlns:a16="http://schemas.microsoft.com/office/drawing/2014/main" id="{81BF8C15-344C-3077-DEA5-3E30E0D31FD9}"/>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B9E279E8-D0A4-A277-3501-DEC5C6E17E19}"/>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2782812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7ED98D-FDD9-2282-2E85-3F63D47AFFF5}"/>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94699C54-0866-FC1B-AA47-71A2B9FBB7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40538662-F222-E5E3-0239-6FC8988A6C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6B04EC44-FB73-8BCA-6A27-2E3111C5779F}"/>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6" name="Espaço Reservado para Rodapé 5">
            <a:extLst>
              <a:ext uri="{FF2B5EF4-FFF2-40B4-BE49-F238E27FC236}">
                <a16:creationId xmlns:a16="http://schemas.microsoft.com/office/drawing/2014/main" id="{BDA436FE-FE4A-E9CF-F79D-AEB93BDF043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F5F0C296-BFCB-E68A-133A-C034A57FF005}"/>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1632023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EA5D08-218E-78E9-C9E8-0AD242AC5F75}"/>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7433429B-F09F-C08A-CFA5-4D0EC0049F70}"/>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C8FFBB01-E4FE-DD4B-2A20-454EDB64812B}"/>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5" name="Espaço Reservado para Rodapé 4">
            <a:extLst>
              <a:ext uri="{FF2B5EF4-FFF2-40B4-BE49-F238E27FC236}">
                <a16:creationId xmlns:a16="http://schemas.microsoft.com/office/drawing/2014/main" id="{4AA2CB98-333B-98EF-3047-93C1E0B26990}"/>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896D96D2-70C5-7ACD-4EB1-D91C024267E9}"/>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1582529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25E7E1F-D120-0E21-2A72-4F292478D27F}"/>
              </a:ext>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4FD133C7-70CE-7F03-1850-5D6D5A5B1CFB}"/>
              </a:ext>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047142B2-9040-31F6-0B54-619AC1C7007C}"/>
              </a:ext>
            </a:extLst>
          </p:cNvPr>
          <p:cNvSpPr>
            <a:spLocks noGrp="1"/>
          </p:cNvSpPr>
          <p:nvPr>
            <p:ph type="dt" sz="half" idx="10"/>
          </p:nvPr>
        </p:nvSpPr>
        <p:spPr/>
        <p:txBody>
          <a:bodyPr/>
          <a:lstStyle/>
          <a:p>
            <a:fld id="{A9DE6F0C-7949-4A31-8DC0-4098E94EDD5A}" type="datetimeFigureOut">
              <a:rPr lang="pt-BR" smtClean="0"/>
              <a:t>23/06/2023</a:t>
            </a:fld>
            <a:endParaRPr lang="pt-BR"/>
          </a:p>
        </p:txBody>
      </p:sp>
      <p:sp>
        <p:nvSpPr>
          <p:cNvPr id="5" name="Espaço Reservado para Rodapé 4">
            <a:extLst>
              <a:ext uri="{FF2B5EF4-FFF2-40B4-BE49-F238E27FC236}">
                <a16:creationId xmlns:a16="http://schemas.microsoft.com/office/drawing/2014/main" id="{F1C3D36D-7317-A7ED-23EC-5FFA940461B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1E6FFA09-E9F5-BEDD-60E2-D9812E3E3B66}"/>
              </a:ext>
            </a:extLst>
          </p:cNvPr>
          <p:cNvSpPr>
            <a:spLocks noGrp="1"/>
          </p:cNvSpPr>
          <p:nvPr>
            <p:ph type="sldNum" sz="quarter" idx="12"/>
          </p:nvPr>
        </p:nvSpPr>
        <p:spPr/>
        <p:txBody>
          <a:bodyPr/>
          <a:lstStyle/>
          <a:p>
            <a:fld id="{D6925EA7-B702-4009-90D3-7C8BFDEC3ED8}" type="slidenum">
              <a:rPr lang="pt-BR" smtClean="0"/>
              <a:t>‹nº›</a:t>
            </a:fld>
            <a:endParaRPr lang="pt-BR"/>
          </a:p>
        </p:txBody>
      </p:sp>
    </p:spTree>
    <p:extLst>
      <p:ext uri="{BB962C8B-B14F-4D97-AF65-F5344CB8AC3E}">
        <p14:creationId xmlns:p14="http://schemas.microsoft.com/office/powerpoint/2010/main" val="2446435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29AA8289-6E26-2F69-91AC-75DBB09ED7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A91A9622-1B88-E92D-4C58-AF080021F1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D16EFE70-C690-10A9-964E-22122225A2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DE6F0C-7949-4A31-8DC0-4098E94EDD5A}" type="datetimeFigureOut">
              <a:rPr lang="pt-BR" smtClean="0"/>
              <a:t>23/06/2023</a:t>
            </a:fld>
            <a:endParaRPr lang="pt-BR"/>
          </a:p>
        </p:txBody>
      </p:sp>
      <p:sp>
        <p:nvSpPr>
          <p:cNvPr id="5" name="Espaço Reservado para Rodapé 4">
            <a:extLst>
              <a:ext uri="{FF2B5EF4-FFF2-40B4-BE49-F238E27FC236}">
                <a16:creationId xmlns:a16="http://schemas.microsoft.com/office/drawing/2014/main" id="{DB539DF6-EE38-02CB-FB3D-7BDD9B2EE7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7FE19AAE-CCDF-CBC8-732D-B1DAE1AC4E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925EA7-B702-4009-90D3-7C8BFDEC3ED8}" type="slidenum">
              <a:rPr lang="pt-BR" smtClean="0"/>
              <a:t>‹nº›</a:t>
            </a:fld>
            <a:endParaRPr lang="pt-BR"/>
          </a:p>
        </p:txBody>
      </p:sp>
    </p:spTree>
    <p:extLst>
      <p:ext uri="{BB962C8B-B14F-4D97-AF65-F5344CB8AC3E}">
        <p14:creationId xmlns:p14="http://schemas.microsoft.com/office/powerpoint/2010/main" val="1934059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12C0B7CB-30FB-75BF-4B42-750AE8560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772" y="376015"/>
            <a:ext cx="11523529" cy="6481985"/>
          </a:xfrm>
          <a:prstGeom prst="rect">
            <a:avLst/>
          </a:prstGeom>
        </p:spPr>
      </p:pic>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8541" y="-959978"/>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5125" y="-102550"/>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5125" y="1771115"/>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5125" y="2625264"/>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1833" y="3627731"/>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5125" y="438019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4028" y="-6196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444" y="155981"/>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444" y="125405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736" y="2120963"/>
            <a:ext cx="5712390" cy="3213219"/>
          </a:xfrm>
          <a:prstGeom prst="rect">
            <a:avLst/>
          </a:prstGeom>
        </p:spPr>
      </p:pic>
      <p:pic>
        <p:nvPicPr>
          <p:cNvPr id="15" name="Imagem 14">
            <a:extLst>
              <a:ext uri="{FF2B5EF4-FFF2-40B4-BE49-F238E27FC236}">
                <a16:creationId xmlns:a16="http://schemas.microsoft.com/office/drawing/2014/main" id="{A2D1A375-133D-4664-8912-D9EAB536E7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444" y="3142326"/>
            <a:ext cx="5712390" cy="3213219"/>
          </a:xfrm>
          <a:prstGeom prst="rect">
            <a:avLst/>
          </a:prstGeom>
        </p:spPr>
      </p:pic>
      <p:pic>
        <p:nvPicPr>
          <p:cNvPr id="16" name="Imagem 15">
            <a:extLst>
              <a:ext uri="{FF2B5EF4-FFF2-40B4-BE49-F238E27FC236}">
                <a16:creationId xmlns:a16="http://schemas.microsoft.com/office/drawing/2014/main" id="{007DEDF0-7069-46D0-A486-71EF0C0E0B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4028" y="4016804"/>
            <a:ext cx="5712390" cy="3213219"/>
          </a:xfrm>
          <a:prstGeom prst="rect">
            <a:avLst/>
          </a:prstGeom>
        </p:spPr>
      </p:pic>
      <p:pic>
        <p:nvPicPr>
          <p:cNvPr id="17" name="Imagem 16">
            <a:extLst>
              <a:ext uri="{FF2B5EF4-FFF2-40B4-BE49-F238E27FC236}">
                <a16:creationId xmlns:a16="http://schemas.microsoft.com/office/drawing/2014/main" id="{EED9095B-14A6-F914-F41A-D139E7E805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4028" y="4717278"/>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3106" y="-693117"/>
            <a:ext cx="5712390" cy="3213219"/>
          </a:xfrm>
          <a:prstGeom prst="rect">
            <a:avLst/>
          </a:prstGeom>
        </p:spPr>
      </p:pic>
      <p:pic>
        <p:nvPicPr>
          <p:cNvPr id="19" name="Imagem 18">
            <a:extLst>
              <a:ext uri="{FF2B5EF4-FFF2-40B4-BE49-F238E27FC236}">
                <a16:creationId xmlns:a16="http://schemas.microsoft.com/office/drawing/2014/main" id="{F742CC39-7EE5-E1A7-A189-EDE91E9FCF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7314" y="1114986"/>
            <a:ext cx="5712390" cy="3213219"/>
          </a:xfrm>
          <a:prstGeom prst="rect">
            <a:avLst/>
          </a:prstGeom>
        </p:spPr>
      </p:pic>
      <p:pic>
        <p:nvPicPr>
          <p:cNvPr id="20" name="Imagem 19">
            <a:extLst>
              <a:ext uri="{FF2B5EF4-FFF2-40B4-BE49-F238E27FC236}">
                <a16:creationId xmlns:a16="http://schemas.microsoft.com/office/drawing/2014/main" id="{E89A6531-AADF-7FA1-B863-5B17382E00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6398" y="2381523"/>
            <a:ext cx="5712390" cy="3213219"/>
          </a:xfrm>
          <a:prstGeom prst="rect">
            <a:avLst/>
          </a:prstGeom>
        </p:spPr>
      </p:pic>
      <p:pic>
        <p:nvPicPr>
          <p:cNvPr id="21" name="Imagem 20">
            <a:extLst>
              <a:ext uri="{FF2B5EF4-FFF2-40B4-BE49-F238E27FC236}">
                <a16:creationId xmlns:a16="http://schemas.microsoft.com/office/drawing/2014/main" id="{8471A25E-787B-5330-AF37-196B696CF7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6721" y="3783848"/>
            <a:ext cx="5712390" cy="3213219"/>
          </a:xfrm>
          <a:prstGeom prst="rect">
            <a:avLst/>
          </a:prstGeom>
        </p:spPr>
      </p:pic>
      <p:pic>
        <p:nvPicPr>
          <p:cNvPr id="22" name="Imagem 21">
            <a:extLst>
              <a:ext uri="{FF2B5EF4-FFF2-40B4-BE49-F238E27FC236}">
                <a16:creationId xmlns:a16="http://schemas.microsoft.com/office/drawing/2014/main" id="{19AFB643-9D46-ECF4-A996-A75B2132B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0553" y="5015991"/>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599" y="-554269"/>
            <a:ext cx="5712390" cy="3213219"/>
          </a:xfrm>
          <a:prstGeom prst="rect">
            <a:avLst/>
          </a:prstGeom>
        </p:spPr>
      </p:pic>
      <p:pic>
        <p:nvPicPr>
          <p:cNvPr id="24" name="Imagem 23">
            <a:extLst>
              <a:ext uri="{FF2B5EF4-FFF2-40B4-BE49-F238E27FC236}">
                <a16:creationId xmlns:a16="http://schemas.microsoft.com/office/drawing/2014/main" id="{C4065F3C-388D-B245-D8EC-0A8AF2A17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2725" y="1923515"/>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8385" y="-511424"/>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0421" y="-593360"/>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9304" y="-555590"/>
            <a:ext cx="5712390" cy="3213219"/>
          </a:xfrm>
          <a:prstGeom prst="rect">
            <a:avLst/>
          </a:prstGeom>
        </p:spPr>
      </p:pic>
      <p:pic>
        <p:nvPicPr>
          <p:cNvPr id="28" name="Imagem 27">
            <a:extLst>
              <a:ext uri="{FF2B5EF4-FFF2-40B4-BE49-F238E27FC236}">
                <a16:creationId xmlns:a16="http://schemas.microsoft.com/office/drawing/2014/main" id="{86BCDF16-C6FB-1509-02D5-8360B0E97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0739" y="143938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6124" y="2834851"/>
            <a:ext cx="5712390" cy="3213219"/>
          </a:xfrm>
          <a:prstGeom prst="rect">
            <a:avLst/>
          </a:prstGeom>
        </p:spPr>
      </p:pic>
      <p:pic>
        <p:nvPicPr>
          <p:cNvPr id="30" name="Imagem 29">
            <a:extLst>
              <a:ext uri="{FF2B5EF4-FFF2-40B4-BE49-F238E27FC236}">
                <a16:creationId xmlns:a16="http://schemas.microsoft.com/office/drawing/2014/main" id="{197342DB-6857-7FDF-4AA5-5A9C75D583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7198" y="3721083"/>
            <a:ext cx="5712390" cy="3213219"/>
          </a:xfrm>
          <a:prstGeom prst="rect">
            <a:avLst/>
          </a:prstGeom>
        </p:spPr>
      </p:pic>
      <p:pic>
        <p:nvPicPr>
          <p:cNvPr id="31" name="Imagem 30">
            <a:extLst>
              <a:ext uri="{FF2B5EF4-FFF2-40B4-BE49-F238E27FC236}">
                <a16:creationId xmlns:a16="http://schemas.microsoft.com/office/drawing/2014/main" id="{0AC30299-5DF5-D6F1-E788-FCB37230E1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3442" y="4613804"/>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8881" y="1318458"/>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5942" y="1979336"/>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7070" y="3221895"/>
            <a:ext cx="5712390" cy="3213219"/>
          </a:xfrm>
          <a:prstGeom prst="rect">
            <a:avLst/>
          </a:prstGeom>
        </p:spPr>
      </p:pic>
      <p:pic>
        <p:nvPicPr>
          <p:cNvPr id="35" name="Imagem 34">
            <a:extLst>
              <a:ext uri="{FF2B5EF4-FFF2-40B4-BE49-F238E27FC236}">
                <a16:creationId xmlns:a16="http://schemas.microsoft.com/office/drawing/2014/main" id="{E321BA74-DB75-890C-DD47-7CCA92944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4937" y="4135731"/>
            <a:ext cx="5712390" cy="3213219"/>
          </a:xfrm>
          <a:prstGeom prst="rect">
            <a:avLst/>
          </a:prstGeom>
        </p:spPr>
      </p:pic>
      <p:pic>
        <p:nvPicPr>
          <p:cNvPr id="36" name="Imagem 35">
            <a:extLst>
              <a:ext uri="{FF2B5EF4-FFF2-40B4-BE49-F238E27FC236}">
                <a16:creationId xmlns:a16="http://schemas.microsoft.com/office/drawing/2014/main" id="{91AEB03E-EB23-8B15-E40E-D9DDAF03E4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8023" y="4967284"/>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4005" y="1574222"/>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3912" y="2276537"/>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15684" y="300719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7203" y="3837561"/>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7682" y="4625406"/>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2906" y="5175806"/>
            <a:ext cx="5712390" cy="3213219"/>
          </a:xfrm>
          <a:prstGeom prst="rect">
            <a:avLst/>
          </a:prstGeom>
        </p:spPr>
      </p:pic>
      <p:sp>
        <p:nvSpPr>
          <p:cNvPr id="43" name="CaixaDeTexto 42">
            <a:extLst>
              <a:ext uri="{FF2B5EF4-FFF2-40B4-BE49-F238E27FC236}">
                <a16:creationId xmlns:a16="http://schemas.microsoft.com/office/drawing/2014/main" id="{465E1F54-00FD-BDA7-2D1A-35AB37909EBD}"/>
              </a:ext>
            </a:extLst>
          </p:cNvPr>
          <p:cNvSpPr txBox="1"/>
          <p:nvPr/>
        </p:nvSpPr>
        <p:spPr>
          <a:xfrm>
            <a:off x="1245718" y="711880"/>
            <a:ext cx="9998438" cy="1446550"/>
          </a:xfrm>
          <a:prstGeom prst="rect">
            <a:avLst/>
          </a:prstGeom>
          <a:noFill/>
        </p:spPr>
        <p:txBody>
          <a:bodyPr wrap="square" rtlCol="0">
            <a:spAutoFit/>
          </a:bodyPr>
          <a:lstStyle/>
          <a:p>
            <a:pPr algn="ctr"/>
            <a:r>
              <a:rPr lang="pt-BR" sz="8800" dirty="0">
                <a:solidFill>
                  <a:schemeClr val="bg1"/>
                </a:solidFill>
                <a:effectLst>
                  <a:outerShdw blurRad="38100" dist="38100" dir="2700000" algn="tl">
                    <a:srgbClr val="000000">
                      <a:alpha val="43137"/>
                    </a:srgbClr>
                  </a:outerShdw>
                </a:effectLst>
                <a:latin typeface="Berlin Sans FB Demi" panose="020E0802020502020306" pitchFamily="34" charset="0"/>
              </a:rPr>
              <a:t>JUNHO VIOLETA</a:t>
            </a:r>
          </a:p>
        </p:txBody>
      </p:sp>
      <p:sp>
        <p:nvSpPr>
          <p:cNvPr id="44" name="CaixaDeTexto 43">
            <a:extLst>
              <a:ext uri="{FF2B5EF4-FFF2-40B4-BE49-F238E27FC236}">
                <a16:creationId xmlns:a16="http://schemas.microsoft.com/office/drawing/2014/main" id="{A1CF4E84-2FF8-0E7D-06A1-80A69DB8F7CB}"/>
              </a:ext>
            </a:extLst>
          </p:cNvPr>
          <p:cNvSpPr txBox="1"/>
          <p:nvPr/>
        </p:nvSpPr>
        <p:spPr>
          <a:xfrm>
            <a:off x="690307" y="2255944"/>
            <a:ext cx="11307877" cy="3139321"/>
          </a:xfrm>
          <a:prstGeom prst="rect">
            <a:avLst/>
          </a:prstGeom>
          <a:noFill/>
        </p:spPr>
        <p:txBody>
          <a:bodyPr wrap="square" rtlCol="0">
            <a:spAutoFit/>
          </a:bodyPr>
          <a:lstStyle/>
          <a:p>
            <a:pPr algn="ctr"/>
            <a:r>
              <a:rPr lang="pt-BR" sz="6600" dirty="0">
                <a:solidFill>
                  <a:schemeClr val="bg1"/>
                </a:solidFill>
                <a:effectLst>
                  <a:outerShdw blurRad="38100" dist="38100" dir="2700000" algn="tl">
                    <a:srgbClr val="000000">
                      <a:alpha val="43137"/>
                    </a:srgbClr>
                  </a:outerShdw>
                </a:effectLst>
                <a:latin typeface="Berlin Sans FB Demi" panose="020E0802020502020306" pitchFamily="34" charset="0"/>
              </a:rPr>
              <a:t>MÊS DE CONSCIENTIZAÇÃO CONTRA VIOLÊNCIA DA PESSOA IDOSA </a:t>
            </a:r>
          </a:p>
        </p:txBody>
      </p:sp>
    </p:spTree>
    <p:extLst>
      <p:ext uri="{BB962C8B-B14F-4D97-AF65-F5344CB8AC3E}">
        <p14:creationId xmlns:p14="http://schemas.microsoft.com/office/powerpoint/2010/main" val="29391952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12C0B7CB-30FB-75BF-4B42-750AE8560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772" y="376015"/>
            <a:ext cx="11523529" cy="6481985"/>
          </a:xfrm>
          <a:prstGeom prst="rect">
            <a:avLst/>
          </a:prstGeom>
        </p:spPr>
      </p:pic>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5797" y="-292114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4214" y="-1571454"/>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5731" y="407187"/>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895" y="1192668"/>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76" y="2034506"/>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6273" y="7593043"/>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551" y="-378117"/>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5207" y="-3680171"/>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7017" y="7147030"/>
            <a:ext cx="5712390" cy="3213219"/>
          </a:xfrm>
          <a:prstGeom prst="rect">
            <a:avLst/>
          </a:prstGeom>
        </p:spPr>
      </p:pic>
      <p:pic>
        <p:nvPicPr>
          <p:cNvPr id="15" name="Imagem 14">
            <a:extLst>
              <a:ext uri="{FF2B5EF4-FFF2-40B4-BE49-F238E27FC236}">
                <a16:creationId xmlns:a16="http://schemas.microsoft.com/office/drawing/2014/main" id="{A2D1A375-133D-4664-8912-D9EAB536E7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832" y="5226456"/>
            <a:ext cx="5712390" cy="3213219"/>
          </a:xfrm>
          <a:prstGeom prst="rect">
            <a:avLst/>
          </a:prstGeom>
        </p:spPr>
      </p:pic>
      <p:pic>
        <p:nvPicPr>
          <p:cNvPr id="16" name="Imagem 15">
            <a:extLst>
              <a:ext uri="{FF2B5EF4-FFF2-40B4-BE49-F238E27FC236}">
                <a16:creationId xmlns:a16="http://schemas.microsoft.com/office/drawing/2014/main" id="{007DEDF0-7069-46D0-A486-71EF0C0E0B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73" y="7608059"/>
            <a:ext cx="5712390" cy="3213219"/>
          </a:xfrm>
          <a:prstGeom prst="rect">
            <a:avLst/>
          </a:prstGeom>
        </p:spPr>
      </p:pic>
      <p:pic>
        <p:nvPicPr>
          <p:cNvPr id="17" name="Imagem 16">
            <a:extLst>
              <a:ext uri="{FF2B5EF4-FFF2-40B4-BE49-F238E27FC236}">
                <a16:creationId xmlns:a16="http://schemas.microsoft.com/office/drawing/2014/main" id="{EED9095B-14A6-F914-F41A-D139E7E805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080" y="7501834"/>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6508" y="-2640012"/>
            <a:ext cx="5712390" cy="3213219"/>
          </a:xfrm>
          <a:prstGeom prst="rect">
            <a:avLst/>
          </a:prstGeom>
        </p:spPr>
      </p:pic>
      <p:pic>
        <p:nvPicPr>
          <p:cNvPr id="19" name="Imagem 18">
            <a:extLst>
              <a:ext uri="{FF2B5EF4-FFF2-40B4-BE49-F238E27FC236}">
                <a16:creationId xmlns:a16="http://schemas.microsoft.com/office/drawing/2014/main" id="{F742CC39-7EE5-E1A7-A189-EDE91E9FCF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4002" y="7732437"/>
            <a:ext cx="5712390" cy="3213219"/>
          </a:xfrm>
          <a:prstGeom prst="rect">
            <a:avLst/>
          </a:prstGeom>
        </p:spPr>
      </p:pic>
      <p:pic>
        <p:nvPicPr>
          <p:cNvPr id="20" name="Imagem 19">
            <a:extLst>
              <a:ext uri="{FF2B5EF4-FFF2-40B4-BE49-F238E27FC236}">
                <a16:creationId xmlns:a16="http://schemas.microsoft.com/office/drawing/2014/main" id="{E89A6531-AADF-7FA1-B863-5B17382E00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388" y="7671011"/>
            <a:ext cx="5712390" cy="3213219"/>
          </a:xfrm>
          <a:prstGeom prst="rect">
            <a:avLst/>
          </a:prstGeom>
        </p:spPr>
      </p:pic>
      <p:pic>
        <p:nvPicPr>
          <p:cNvPr id="21" name="Imagem 20">
            <a:extLst>
              <a:ext uri="{FF2B5EF4-FFF2-40B4-BE49-F238E27FC236}">
                <a16:creationId xmlns:a16="http://schemas.microsoft.com/office/drawing/2014/main" id="{8471A25E-787B-5330-AF37-196B696CF7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4278" y="4238017"/>
            <a:ext cx="5712390" cy="3213219"/>
          </a:xfrm>
          <a:prstGeom prst="rect">
            <a:avLst/>
          </a:prstGeom>
        </p:spPr>
      </p:pic>
      <p:pic>
        <p:nvPicPr>
          <p:cNvPr id="22" name="Imagem 21">
            <a:extLst>
              <a:ext uri="{FF2B5EF4-FFF2-40B4-BE49-F238E27FC236}">
                <a16:creationId xmlns:a16="http://schemas.microsoft.com/office/drawing/2014/main" id="{19AFB643-9D46-ECF4-A996-A75B2132B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901" y="7311910"/>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0846" y="-1750265"/>
            <a:ext cx="5712390" cy="3213219"/>
          </a:xfrm>
          <a:prstGeom prst="rect">
            <a:avLst/>
          </a:prstGeom>
        </p:spPr>
      </p:pic>
      <p:pic>
        <p:nvPicPr>
          <p:cNvPr id="24" name="Imagem 23">
            <a:extLst>
              <a:ext uri="{FF2B5EF4-FFF2-40B4-BE49-F238E27FC236}">
                <a16:creationId xmlns:a16="http://schemas.microsoft.com/office/drawing/2014/main" id="{C4065F3C-388D-B245-D8EC-0A8AF2A17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3485" y="7792359"/>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8" name="Imagem 27">
            <a:extLst>
              <a:ext uri="{FF2B5EF4-FFF2-40B4-BE49-F238E27FC236}">
                <a16:creationId xmlns:a16="http://schemas.microsoft.com/office/drawing/2014/main" id="{86BCDF16-C6FB-1509-02D5-8360B0E97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8027" y="8402007"/>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3314" y="6897775"/>
            <a:ext cx="5712390" cy="3213219"/>
          </a:xfrm>
          <a:prstGeom prst="rect">
            <a:avLst/>
          </a:prstGeom>
        </p:spPr>
      </p:pic>
      <p:pic>
        <p:nvPicPr>
          <p:cNvPr id="30" name="Imagem 29">
            <a:extLst>
              <a:ext uri="{FF2B5EF4-FFF2-40B4-BE49-F238E27FC236}">
                <a16:creationId xmlns:a16="http://schemas.microsoft.com/office/drawing/2014/main" id="{197342DB-6857-7FDF-4AA5-5A9C75D583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9092" y="7819318"/>
            <a:ext cx="5712390" cy="3213219"/>
          </a:xfrm>
          <a:prstGeom prst="rect">
            <a:avLst/>
          </a:prstGeom>
        </p:spPr>
      </p:pic>
      <p:pic>
        <p:nvPicPr>
          <p:cNvPr id="31" name="Imagem 30">
            <a:extLst>
              <a:ext uri="{FF2B5EF4-FFF2-40B4-BE49-F238E27FC236}">
                <a16:creationId xmlns:a16="http://schemas.microsoft.com/office/drawing/2014/main" id="{0AC30299-5DF5-D6F1-E788-FCB37230E1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9889" y="7311910"/>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75811" y="297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66139" y="-718084"/>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3304" y="6867350"/>
            <a:ext cx="5712390" cy="3213219"/>
          </a:xfrm>
          <a:prstGeom prst="rect">
            <a:avLst/>
          </a:prstGeom>
        </p:spPr>
      </p:pic>
      <p:pic>
        <p:nvPicPr>
          <p:cNvPr id="35" name="Imagem 34">
            <a:extLst>
              <a:ext uri="{FF2B5EF4-FFF2-40B4-BE49-F238E27FC236}">
                <a16:creationId xmlns:a16="http://schemas.microsoft.com/office/drawing/2014/main" id="{E321BA74-DB75-890C-DD47-7CCA92944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1592" y="6591533"/>
            <a:ext cx="5712390" cy="3213219"/>
          </a:xfrm>
          <a:prstGeom prst="rect">
            <a:avLst/>
          </a:prstGeom>
        </p:spPr>
      </p:pic>
      <p:pic>
        <p:nvPicPr>
          <p:cNvPr id="36" name="Imagem 35">
            <a:extLst>
              <a:ext uri="{FF2B5EF4-FFF2-40B4-BE49-F238E27FC236}">
                <a16:creationId xmlns:a16="http://schemas.microsoft.com/office/drawing/2014/main" id="{91AEB03E-EB23-8B15-E40E-D9DDAF03E4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0662" y="6472561"/>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18105" y="-2312903"/>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52796" y="1351544"/>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38508" y="2581372"/>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01481" y="2170339"/>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50191" y="1199261"/>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20222" y="4531530"/>
            <a:ext cx="5712390" cy="3213219"/>
          </a:xfrm>
          <a:prstGeom prst="rect">
            <a:avLst/>
          </a:prstGeom>
        </p:spPr>
      </p:pic>
      <p:sp>
        <p:nvSpPr>
          <p:cNvPr id="43" name="CaixaDeTexto 42">
            <a:extLst>
              <a:ext uri="{FF2B5EF4-FFF2-40B4-BE49-F238E27FC236}">
                <a16:creationId xmlns:a16="http://schemas.microsoft.com/office/drawing/2014/main" id="{465E1F54-00FD-BDA7-2D1A-35AB37909EBD}"/>
              </a:ext>
            </a:extLst>
          </p:cNvPr>
          <p:cNvSpPr txBox="1"/>
          <p:nvPr/>
        </p:nvSpPr>
        <p:spPr>
          <a:xfrm>
            <a:off x="1421048" y="-2297792"/>
            <a:ext cx="9998438" cy="1446550"/>
          </a:xfrm>
          <a:prstGeom prst="rect">
            <a:avLst/>
          </a:prstGeom>
          <a:noFill/>
        </p:spPr>
        <p:txBody>
          <a:bodyPr wrap="square" rtlCol="0">
            <a:spAutoFit/>
          </a:bodyPr>
          <a:lstStyle/>
          <a:p>
            <a:pPr algn="ctr"/>
            <a:r>
              <a:rPr lang="pt-BR" sz="8800" dirty="0">
                <a:solidFill>
                  <a:schemeClr val="bg1"/>
                </a:solidFill>
                <a:effectLst>
                  <a:outerShdw blurRad="38100" dist="38100" dir="2700000" algn="tl">
                    <a:srgbClr val="000000">
                      <a:alpha val="43137"/>
                    </a:srgbClr>
                  </a:outerShdw>
                </a:effectLst>
                <a:latin typeface="Berlin Sans FB Demi" panose="020E0802020502020306" pitchFamily="34" charset="0"/>
              </a:rPr>
              <a:t>JUNHO VIOLETA</a:t>
            </a:r>
          </a:p>
        </p:txBody>
      </p:sp>
      <p:sp>
        <p:nvSpPr>
          <p:cNvPr id="44" name="CaixaDeTexto 43">
            <a:extLst>
              <a:ext uri="{FF2B5EF4-FFF2-40B4-BE49-F238E27FC236}">
                <a16:creationId xmlns:a16="http://schemas.microsoft.com/office/drawing/2014/main" id="{A1CF4E84-2FF8-0E7D-06A1-80A69DB8F7CB}"/>
              </a:ext>
            </a:extLst>
          </p:cNvPr>
          <p:cNvSpPr txBox="1"/>
          <p:nvPr/>
        </p:nvSpPr>
        <p:spPr>
          <a:xfrm>
            <a:off x="922324" y="7645007"/>
            <a:ext cx="11307877" cy="3139321"/>
          </a:xfrm>
          <a:prstGeom prst="rect">
            <a:avLst/>
          </a:prstGeom>
          <a:noFill/>
        </p:spPr>
        <p:txBody>
          <a:bodyPr wrap="square" rtlCol="0">
            <a:spAutoFit/>
          </a:bodyPr>
          <a:lstStyle/>
          <a:p>
            <a:pPr algn="ctr"/>
            <a:r>
              <a:rPr lang="pt-BR" sz="6600" dirty="0">
                <a:solidFill>
                  <a:schemeClr val="bg1"/>
                </a:solidFill>
                <a:effectLst>
                  <a:outerShdw blurRad="38100" dist="38100" dir="2700000" algn="tl">
                    <a:srgbClr val="000000">
                      <a:alpha val="43137"/>
                    </a:srgbClr>
                  </a:outerShdw>
                </a:effectLst>
                <a:latin typeface="Berlin Sans FB Demi" panose="020E0802020502020306" pitchFamily="34" charset="0"/>
              </a:rPr>
              <a:t>MÊS DE CONSCIENTIZAÇÃO CONTRA VIOLÊNCIA DA PESSOA IDOSA </a:t>
            </a:r>
          </a:p>
        </p:txBody>
      </p:sp>
    </p:spTree>
    <p:extLst>
      <p:ext uri="{BB962C8B-B14F-4D97-AF65-F5344CB8AC3E}">
        <p14:creationId xmlns:p14="http://schemas.microsoft.com/office/powerpoint/2010/main" val="691071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12C0B7CB-30FB-75BF-4B42-750AE8560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3412" y="7117755"/>
            <a:ext cx="11523529" cy="6481985"/>
          </a:xfrm>
          <a:prstGeom prst="rect">
            <a:avLst/>
          </a:prstGeom>
        </p:spPr>
      </p:pic>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1670" y="-1974027"/>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9094" y="-86284"/>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3643" y="-1559892"/>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5370" y="3110190"/>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6273" y="7593043"/>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2470" y="-2980996"/>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5207" y="-3680171"/>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7017" y="7147030"/>
            <a:ext cx="5712390" cy="3213219"/>
          </a:xfrm>
          <a:prstGeom prst="rect">
            <a:avLst/>
          </a:prstGeom>
        </p:spPr>
      </p:pic>
      <p:pic>
        <p:nvPicPr>
          <p:cNvPr id="15" name="Imagem 14">
            <a:extLst>
              <a:ext uri="{FF2B5EF4-FFF2-40B4-BE49-F238E27FC236}">
                <a16:creationId xmlns:a16="http://schemas.microsoft.com/office/drawing/2014/main" id="{A2D1A375-133D-4664-8912-D9EAB536E7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3648" y="6854066"/>
            <a:ext cx="5712390" cy="3213219"/>
          </a:xfrm>
          <a:prstGeom prst="rect">
            <a:avLst/>
          </a:prstGeom>
        </p:spPr>
      </p:pic>
      <p:pic>
        <p:nvPicPr>
          <p:cNvPr id="16" name="Imagem 15">
            <a:extLst>
              <a:ext uri="{FF2B5EF4-FFF2-40B4-BE49-F238E27FC236}">
                <a16:creationId xmlns:a16="http://schemas.microsoft.com/office/drawing/2014/main" id="{007DEDF0-7069-46D0-A486-71EF0C0E0B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73" y="7608059"/>
            <a:ext cx="5712390" cy="3213219"/>
          </a:xfrm>
          <a:prstGeom prst="rect">
            <a:avLst/>
          </a:prstGeom>
        </p:spPr>
      </p:pic>
      <p:pic>
        <p:nvPicPr>
          <p:cNvPr id="17" name="Imagem 16">
            <a:extLst>
              <a:ext uri="{FF2B5EF4-FFF2-40B4-BE49-F238E27FC236}">
                <a16:creationId xmlns:a16="http://schemas.microsoft.com/office/drawing/2014/main" id="{EED9095B-14A6-F914-F41A-D139E7E805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080" y="7501834"/>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8868" y="-3343107"/>
            <a:ext cx="5712390" cy="3213219"/>
          </a:xfrm>
          <a:prstGeom prst="rect">
            <a:avLst/>
          </a:prstGeom>
        </p:spPr>
      </p:pic>
      <p:pic>
        <p:nvPicPr>
          <p:cNvPr id="19" name="Imagem 18">
            <a:extLst>
              <a:ext uri="{FF2B5EF4-FFF2-40B4-BE49-F238E27FC236}">
                <a16:creationId xmlns:a16="http://schemas.microsoft.com/office/drawing/2014/main" id="{F742CC39-7EE5-E1A7-A189-EDE91E9FCF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4002" y="7732437"/>
            <a:ext cx="5712390" cy="3213219"/>
          </a:xfrm>
          <a:prstGeom prst="rect">
            <a:avLst/>
          </a:prstGeom>
        </p:spPr>
      </p:pic>
      <p:pic>
        <p:nvPicPr>
          <p:cNvPr id="20" name="Imagem 19">
            <a:extLst>
              <a:ext uri="{FF2B5EF4-FFF2-40B4-BE49-F238E27FC236}">
                <a16:creationId xmlns:a16="http://schemas.microsoft.com/office/drawing/2014/main" id="{E89A6531-AADF-7FA1-B863-5B17382E00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388" y="7671011"/>
            <a:ext cx="5712390" cy="3213219"/>
          </a:xfrm>
          <a:prstGeom prst="rect">
            <a:avLst/>
          </a:prstGeom>
        </p:spPr>
      </p:pic>
      <p:pic>
        <p:nvPicPr>
          <p:cNvPr id="21" name="Imagem 20">
            <a:extLst>
              <a:ext uri="{FF2B5EF4-FFF2-40B4-BE49-F238E27FC236}">
                <a16:creationId xmlns:a16="http://schemas.microsoft.com/office/drawing/2014/main" id="{8471A25E-787B-5330-AF37-196B696CF7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9410" y="5959474"/>
            <a:ext cx="5712390" cy="3213219"/>
          </a:xfrm>
          <a:prstGeom prst="rect">
            <a:avLst/>
          </a:prstGeom>
        </p:spPr>
      </p:pic>
      <p:pic>
        <p:nvPicPr>
          <p:cNvPr id="22" name="Imagem 21">
            <a:extLst>
              <a:ext uri="{FF2B5EF4-FFF2-40B4-BE49-F238E27FC236}">
                <a16:creationId xmlns:a16="http://schemas.microsoft.com/office/drawing/2014/main" id="{19AFB643-9D46-ECF4-A996-A75B2132B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901" y="7311910"/>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4775" y="-3378921"/>
            <a:ext cx="5712390" cy="3213219"/>
          </a:xfrm>
          <a:prstGeom prst="rect">
            <a:avLst/>
          </a:prstGeom>
        </p:spPr>
      </p:pic>
      <p:pic>
        <p:nvPicPr>
          <p:cNvPr id="24" name="Imagem 23">
            <a:extLst>
              <a:ext uri="{FF2B5EF4-FFF2-40B4-BE49-F238E27FC236}">
                <a16:creationId xmlns:a16="http://schemas.microsoft.com/office/drawing/2014/main" id="{C4065F3C-388D-B245-D8EC-0A8AF2A17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3485" y="7792359"/>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8" name="Imagem 27">
            <a:extLst>
              <a:ext uri="{FF2B5EF4-FFF2-40B4-BE49-F238E27FC236}">
                <a16:creationId xmlns:a16="http://schemas.microsoft.com/office/drawing/2014/main" id="{86BCDF16-C6FB-1509-02D5-8360B0E97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8027" y="8402007"/>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3314" y="6897775"/>
            <a:ext cx="5712390" cy="3213219"/>
          </a:xfrm>
          <a:prstGeom prst="rect">
            <a:avLst/>
          </a:prstGeom>
        </p:spPr>
      </p:pic>
      <p:pic>
        <p:nvPicPr>
          <p:cNvPr id="30" name="Imagem 29">
            <a:extLst>
              <a:ext uri="{FF2B5EF4-FFF2-40B4-BE49-F238E27FC236}">
                <a16:creationId xmlns:a16="http://schemas.microsoft.com/office/drawing/2014/main" id="{197342DB-6857-7FDF-4AA5-5A9C75D583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9092" y="7819318"/>
            <a:ext cx="5712390" cy="3213219"/>
          </a:xfrm>
          <a:prstGeom prst="rect">
            <a:avLst/>
          </a:prstGeom>
        </p:spPr>
      </p:pic>
      <p:pic>
        <p:nvPicPr>
          <p:cNvPr id="31" name="Imagem 30">
            <a:extLst>
              <a:ext uri="{FF2B5EF4-FFF2-40B4-BE49-F238E27FC236}">
                <a16:creationId xmlns:a16="http://schemas.microsoft.com/office/drawing/2014/main" id="{0AC30299-5DF5-D6F1-E788-FCB37230E1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9889" y="7311910"/>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3304" y="6867350"/>
            <a:ext cx="5712390" cy="3213219"/>
          </a:xfrm>
          <a:prstGeom prst="rect">
            <a:avLst/>
          </a:prstGeom>
        </p:spPr>
      </p:pic>
      <p:pic>
        <p:nvPicPr>
          <p:cNvPr id="35" name="Imagem 34">
            <a:extLst>
              <a:ext uri="{FF2B5EF4-FFF2-40B4-BE49-F238E27FC236}">
                <a16:creationId xmlns:a16="http://schemas.microsoft.com/office/drawing/2014/main" id="{E321BA74-DB75-890C-DD47-7CCA92944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5418" y="7175190"/>
            <a:ext cx="5712390" cy="3213219"/>
          </a:xfrm>
          <a:prstGeom prst="rect">
            <a:avLst/>
          </a:prstGeom>
        </p:spPr>
      </p:pic>
      <p:pic>
        <p:nvPicPr>
          <p:cNvPr id="36" name="Imagem 35">
            <a:extLst>
              <a:ext uri="{FF2B5EF4-FFF2-40B4-BE49-F238E27FC236}">
                <a16:creationId xmlns:a16="http://schemas.microsoft.com/office/drawing/2014/main" id="{91AEB03E-EB23-8B15-E40E-D9DDAF03E4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98826" y="7075603"/>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0456" y="-1343489"/>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68366" y="2179535"/>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76417" y="1557060"/>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8309" y="4842800"/>
            <a:ext cx="5712390" cy="3213219"/>
          </a:xfrm>
          <a:prstGeom prst="rect">
            <a:avLst/>
          </a:prstGeom>
        </p:spPr>
      </p:pic>
      <p:sp>
        <p:nvSpPr>
          <p:cNvPr id="43" name="CaixaDeTexto 42">
            <a:extLst>
              <a:ext uri="{FF2B5EF4-FFF2-40B4-BE49-F238E27FC236}">
                <a16:creationId xmlns:a16="http://schemas.microsoft.com/office/drawing/2014/main" id="{465E1F54-00FD-BDA7-2D1A-35AB37909EBD}"/>
              </a:ext>
            </a:extLst>
          </p:cNvPr>
          <p:cNvSpPr txBox="1"/>
          <p:nvPr/>
        </p:nvSpPr>
        <p:spPr>
          <a:xfrm>
            <a:off x="1421048" y="-2297792"/>
            <a:ext cx="9998438" cy="1446550"/>
          </a:xfrm>
          <a:prstGeom prst="rect">
            <a:avLst/>
          </a:prstGeom>
          <a:noFill/>
        </p:spPr>
        <p:txBody>
          <a:bodyPr wrap="square" rtlCol="0">
            <a:spAutoFit/>
          </a:bodyPr>
          <a:lstStyle/>
          <a:p>
            <a:pPr algn="ctr"/>
            <a:r>
              <a:rPr lang="pt-BR" sz="8800" dirty="0">
                <a:solidFill>
                  <a:schemeClr val="bg1"/>
                </a:solidFill>
                <a:effectLst>
                  <a:outerShdw blurRad="38100" dist="38100" dir="2700000" algn="tl">
                    <a:srgbClr val="000000">
                      <a:alpha val="43137"/>
                    </a:srgbClr>
                  </a:outerShdw>
                </a:effectLst>
                <a:latin typeface="Berlin Sans FB Demi" panose="020E0802020502020306" pitchFamily="34" charset="0"/>
              </a:rPr>
              <a:t>JUNHO VIOLETA</a:t>
            </a:r>
          </a:p>
        </p:txBody>
      </p:sp>
      <p:sp>
        <p:nvSpPr>
          <p:cNvPr id="44" name="CaixaDeTexto 43">
            <a:extLst>
              <a:ext uri="{FF2B5EF4-FFF2-40B4-BE49-F238E27FC236}">
                <a16:creationId xmlns:a16="http://schemas.microsoft.com/office/drawing/2014/main" id="{A1CF4E84-2FF8-0E7D-06A1-80A69DB8F7CB}"/>
              </a:ext>
            </a:extLst>
          </p:cNvPr>
          <p:cNvSpPr txBox="1"/>
          <p:nvPr/>
        </p:nvSpPr>
        <p:spPr>
          <a:xfrm>
            <a:off x="922324" y="7645007"/>
            <a:ext cx="11307877" cy="3139321"/>
          </a:xfrm>
          <a:prstGeom prst="rect">
            <a:avLst/>
          </a:prstGeom>
          <a:noFill/>
        </p:spPr>
        <p:txBody>
          <a:bodyPr wrap="square" rtlCol="0">
            <a:spAutoFit/>
          </a:bodyPr>
          <a:lstStyle/>
          <a:p>
            <a:pPr algn="ctr"/>
            <a:r>
              <a:rPr lang="pt-BR" sz="6600" dirty="0">
                <a:solidFill>
                  <a:schemeClr val="bg1"/>
                </a:solidFill>
                <a:effectLst>
                  <a:outerShdw blurRad="38100" dist="38100" dir="2700000" algn="tl">
                    <a:srgbClr val="000000">
                      <a:alpha val="43137"/>
                    </a:srgbClr>
                  </a:outerShdw>
                </a:effectLst>
                <a:latin typeface="Berlin Sans FB Demi" panose="020E0802020502020306" pitchFamily="34" charset="0"/>
              </a:rPr>
              <a:t>MÊS DE CONSCIENTIZAÇÃO CONTRA VIOLÊNCIA DA PESSOA IDOSA </a:t>
            </a:r>
          </a:p>
        </p:txBody>
      </p:sp>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47" name="CaixaDeTexto 46">
            <a:extLst>
              <a:ext uri="{FF2B5EF4-FFF2-40B4-BE49-F238E27FC236}">
                <a16:creationId xmlns:a16="http://schemas.microsoft.com/office/drawing/2014/main" id="{B7F20B6B-BA47-960A-DACE-E140102648C9}"/>
              </a:ext>
            </a:extLst>
          </p:cNvPr>
          <p:cNvSpPr txBox="1"/>
          <p:nvPr/>
        </p:nvSpPr>
        <p:spPr>
          <a:xfrm>
            <a:off x="810922" y="1550745"/>
            <a:ext cx="5285078" cy="4401205"/>
          </a:xfrm>
          <a:prstGeom prst="rect">
            <a:avLst/>
          </a:prstGeom>
          <a:noFill/>
        </p:spPr>
        <p:txBody>
          <a:bodyPr wrap="square" rtlCol="0">
            <a:spAutoFit/>
          </a:bodyPr>
          <a:lstStyle/>
          <a:p>
            <a:pPr marL="285750" indent="-285750">
              <a:buFont typeface="Arial" panose="020B0604020202020204" pitchFamily="34" charset="0"/>
              <a:buChar char="•"/>
            </a:pPr>
            <a:r>
              <a:rPr lang="pt-BR" sz="2000" dirty="0"/>
              <a:t>Abandono de Incapaz</a:t>
            </a:r>
          </a:p>
          <a:p>
            <a:pPr marL="285750" indent="-285750">
              <a:buFont typeface="Arial" panose="020B0604020202020204" pitchFamily="34" charset="0"/>
              <a:buChar char="•"/>
            </a:pPr>
            <a:r>
              <a:rPr lang="pt-BR" sz="2000" dirty="0"/>
              <a:t>Ameaça</a:t>
            </a:r>
          </a:p>
          <a:p>
            <a:pPr marL="285750" indent="-285750">
              <a:buFont typeface="Arial" panose="020B0604020202020204" pitchFamily="34" charset="0"/>
              <a:buChar char="•"/>
            </a:pPr>
            <a:r>
              <a:rPr lang="pt-BR" sz="2000" dirty="0"/>
              <a:t>Apropriação Indébita de Coisa Alheia Móvel</a:t>
            </a:r>
          </a:p>
          <a:p>
            <a:pPr marL="285750" indent="-285750">
              <a:buFont typeface="Arial" panose="020B0604020202020204" pitchFamily="34" charset="0"/>
              <a:buChar char="•"/>
            </a:pPr>
            <a:r>
              <a:rPr lang="pt-BR" sz="2000" dirty="0"/>
              <a:t>Atrito Verbal </a:t>
            </a:r>
          </a:p>
          <a:p>
            <a:pPr marL="285750" indent="-285750">
              <a:buFont typeface="Arial" panose="020B0604020202020204" pitchFamily="34" charset="0"/>
              <a:buChar char="•"/>
            </a:pPr>
            <a:r>
              <a:rPr lang="pt-BR" sz="2000" dirty="0"/>
              <a:t>Calunia</a:t>
            </a:r>
          </a:p>
          <a:p>
            <a:pPr marL="285750" indent="-285750">
              <a:buFont typeface="Arial" panose="020B0604020202020204" pitchFamily="34" charset="0"/>
              <a:buChar char="•"/>
            </a:pPr>
            <a:r>
              <a:rPr lang="pt-BR" sz="2000" dirty="0"/>
              <a:t>Dano</a:t>
            </a:r>
          </a:p>
          <a:p>
            <a:pPr marL="285750" indent="-285750">
              <a:buFont typeface="Arial" panose="020B0604020202020204" pitchFamily="34" charset="0"/>
              <a:buChar char="•"/>
            </a:pPr>
            <a:r>
              <a:rPr lang="pt-BR" sz="2000" dirty="0"/>
              <a:t>Descumprimento de Medida Protetiva de Urgência </a:t>
            </a:r>
          </a:p>
          <a:p>
            <a:pPr marL="285750" indent="-285750">
              <a:buFont typeface="Arial" panose="020B0604020202020204" pitchFamily="34" charset="0"/>
              <a:buChar char="•"/>
            </a:pPr>
            <a:r>
              <a:rPr lang="pt-BR" sz="2000" dirty="0"/>
              <a:t>Difamação</a:t>
            </a:r>
          </a:p>
          <a:p>
            <a:pPr marL="285750" indent="-285750">
              <a:buFont typeface="Arial" panose="020B0604020202020204" pitchFamily="34" charset="0"/>
              <a:buChar char="•"/>
            </a:pPr>
            <a:r>
              <a:rPr lang="pt-BR" sz="2000" dirty="0"/>
              <a:t>Estelionato</a:t>
            </a:r>
          </a:p>
          <a:p>
            <a:pPr marL="285750" indent="-285750">
              <a:buFont typeface="Arial" panose="020B0604020202020204" pitchFamily="34" charset="0"/>
              <a:buChar char="•"/>
            </a:pPr>
            <a:r>
              <a:rPr lang="pt-BR" sz="2000" dirty="0"/>
              <a:t>Falsidade Ideológica</a:t>
            </a:r>
          </a:p>
          <a:p>
            <a:pPr marL="285750" indent="-285750">
              <a:buFont typeface="Arial" panose="020B0604020202020204" pitchFamily="34" charset="0"/>
              <a:buChar char="•"/>
            </a:pPr>
            <a:r>
              <a:rPr lang="pt-BR" sz="2000" dirty="0"/>
              <a:t>Furto</a:t>
            </a:r>
          </a:p>
          <a:p>
            <a:pPr marL="285750" indent="-285750">
              <a:buFont typeface="Arial" panose="020B0604020202020204" pitchFamily="34" charset="0"/>
              <a:buChar char="•"/>
            </a:pPr>
            <a:r>
              <a:rPr lang="pt-BR" sz="2000" dirty="0"/>
              <a:t>Injuria </a:t>
            </a:r>
          </a:p>
          <a:p>
            <a:pPr marL="285750" indent="-285750">
              <a:buFont typeface="Arial" panose="020B0604020202020204" pitchFamily="34" charset="0"/>
              <a:buChar char="•"/>
            </a:pPr>
            <a:r>
              <a:rPr lang="pt-BR" sz="2000" dirty="0"/>
              <a:t>Lesão Corporal </a:t>
            </a:r>
            <a:endParaRPr lang="pt-BR" dirty="0"/>
          </a:p>
        </p:txBody>
      </p:sp>
      <p:sp>
        <p:nvSpPr>
          <p:cNvPr id="48" name="CaixaDeTexto 47">
            <a:extLst>
              <a:ext uri="{FF2B5EF4-FFF2-40B4-BE49-F238E27FC236}">
                <a16:creationId xmlns:a16="http://schemas.microsoft.com/office/drawing/2014/main" id="{99C0C69D-2404-62F6-33F4-DB3E9894D87E}"/>
              </a:ext>
            </a:extLst>
          </p:cNvPr>
          <p:cNvSpPr txBox="1"/>
          <p:nvPr/>
        </p:nvSpPr>
        <p:spPr>
          <a:xfrm>
            <a:off x="6376084" y="1573590"/>
            <a:ext cx="5285078" cy="4370427"/>
          </a:xfrm>
          <a:prstGeom prst="rect">
            <a:avLst/>
          </a:prstGeom>
          <a:noFill/>
        </p:spPr>
        <p:txBody>
          <a:bodyPr wrap="square" rtlCol="0">
            <a:spAutoFit/>
          </a:bodyPr>
          <a:lstStyle/>
          <a:p>
            <a:pPr marL="285750" indent="-285750">
              <a:buFont typeface="Arial" panose="020B0604020202020204" pitchFamily="34" charset="0"/>
              <a:buChar char="•"/>
            </a:pPr>
            <a:r>
              <a:rPr lang="pt-BR" sz="2000" dirty="0"/>
              <a:t>Maus Tratos</a:t>
            </a:r>
          </a:p>
          <a:p>
            <a:pPr marL="285750" indent="-285750">
              <a:buFont typeface="Arial" panose="020B0604020202020204" pitchFamily="34" charset="0"/>
              <a:buChar char="•"/>
            </a:pPr>
            <a:r>
              <a:rPr lang="pt-BR" sz="2000" dirty="0"/>
              <a:t>Omissão de Socorro</a:t>
            </a:r>
          </a:p>
          <a:p>
            <a:pPr marL="285750" indent="-285750">
              <a:buFont typeface="Arial" panose="020B0604020202020204" pitchFamily="34" charset="0"/>
              <a:buChar char="•"/>
            </a:pPr>
            <a:r>
              <a:rPr lang="pt-BR" sz="2000" dirty="0"/>
              <a:t>Outras Infrações Contra O </a:t>
            </a:r>
            <a:r>
              <a:rPr lang="pt-BR" sz="2000" dirty="0" err="1"/>
              <a:t>Patrimonio</a:t>
            </a:r>
            <a:endParaRPr lang="pt-BR" sz="2000" dirty="0"/>
          </a:p>
          <a:p>
            <a:pPr marL="285750" indent="-285750">
              <a:buFont typeface="Arial" panose="020B0604020202020204" pitchFamily="34" charset="0"/>
              <a:buChar char="•"/>
            </a:pPr>
            <a:r>
              <a:rPr lang="pt-BR" sz="2000" dirty="0"/>
              <a:t>Outras Infrações C/ A Pessoa</a:t>
            </a:r>
          </a:p>
          <a:p>
            <a:pPr marL="285750" indent="-285750">
              <a:buFont typeface="Arial" panose="020B0604020202020204" pitchFamily="34" charset="0"/>
              <a:buChar char="•"/>
            </a:pPr>
            <a:r>
              <a:rPr lang="pt-BR" sz="2000" dirty="0"/>
              <a:t>Perseguição </a:t>
            </a:r>
          </a:p>
          <a:p>
            <a:pPr marL="285750" indent="-285750">
              <a:buFont typeface="Arial" panose="020B0604020202020204" pitchFamily="34" charset="0"/>
              <a:buChar char="•"/>
            </a:pPr>
            <a:r>
              <a:rPr lang="pt-BR" sz="2000" dirty="0"/>
              <a:t>Perturbação da Tranquilidade </a:t>
            </a:r>
          </a:p>
          <a:p>
            <a:pPr marL="285750" indent="-285750">
              <a:buFont typeface="Arial" panose="020B0604020202020204" pitchFamily="34" charset="0"/>
              <a:buChar char="•"/>
            </a:pPr>
            <a:r>
              <a:rPr lang="pt-BR" sz="2000" dirty="0"/>
              <a:t>Perturbação do Trabalho ou do Sossego Alheio </a:t>
            </a:r>
          </a:p>
          <a:p>
            <a:pPr marL="285750" indent="-285750">
              <a:buFont typeface="Arial" panose="020B0604020202020204" pitchFamily="34" charset="0"/>
              <a:buChar char="•"/>
            </a:pPr>
            <a:r>
              <a:rPr lang="pt-BR" sz="2000" dirty="0"/>
              <a:t>Recusa/Dificulta/ Não Assiste Idoso</a:t>
            </a:r>
          </a:p>
          <a:p>
            <a:pPr marL="285750" indent="-285750">
              <a:buFont typeface="Arial" panose="020B0604020202020204" pitchFamily="34" charset="0"/>
              <a:buChar char="•"/>
            </a:pPr>
            <a:r>
              <a:rPr lang="pt-BR" sz="2000" dirty="0"/>
              <a:t>Reter Cartão /Doc. De </a:t>
            </a:r>
            <a:r>
              <a:rPr lang="pt-BR" sz="2000" dirty="0" err="1"/>
              <a:t>Benef</a:t>
            </a:r>
            <a:r>
              <a:rPr lang="pt-BR" sz="2000" dirty="0"/>
              <a:t>./Provento/Pensão</a:t>
            </a:r>
          </a:p>
          <a:p>
            <a:pPr marL="285750" indent="-285750">
              <a:buFont typeface="Arial" panose="020B0604020202020204" pitchFamily="34" charset="0"/>
              <a:buChar char="•"/>
            </a:pPr>
            <a:r>
              <a:rPr lang="pt-BR" sz="2000" dirty="0"/>
              <a:t>Supressão de Documento</a:t>
            </a:r>
          </a:p>
          <a:p>
            <a:pPr marL="285750" indent="-285750">
              <a:buFont typeface="Arial" panose="020B0604020202020204" pitchFamily="34" charset="0"/>
              <a:buChar char="•"/>
            </a:pPr>
            <a:r>
              <a:rPr lang="pt-BR" sz="2000" dirty="0"/>
              <a:t>Vias de Fato/ Agressão</a:t>
            </a:r>
          </a:p>
          <a:p>
            <a:pPr marL="285750" indent="-285750">
              <a:buFont typeface="Arial" panose="020B0604020202020204" pitchFamily="34" charset="0"/>
              <a:buChar char="•"/>
            </a:pPr>
            <a:r>
              <a:rPr lang="pt-BR" sz="2000" dirty="0"/>
              <a:t>Violência Psicológica </a:t>
            </a:r>
          </a:p>
          <a:p>
            <a:endParaRPr lang="pt-BR" dirty="0"/>
          </a:p>
        </p:txBody>
      </p:sp>
      <p:sp>
        <p:nvSpPr>
          <p:cNvPr id="49" name="CaixaDeTexto 48">
            <a:extLst>
              <a:ext uri="{FF2B5EF4-FFF2-40B4-BE49-F238E27FC236}">
                <a16:creationId xmlns:a16="http://schemas.microsoft.com/office/drawing/2014/main" id="{C9EE1ADA-4130-D994-BE16-A6063FC559C2}"/>
              </a:ext>
            </a:extLst>
          </p:cNvPr>
          <p:cNvSpPr txBox="1"/>
          <p:nvPr/>
        </p:nvSpPr>
        <p:spPr>
          <a:xfrm>
            <a:off x="1984774" y="372948"/>
            <a:ext cx="8169546" cy="923330"/>
          </a:xfrm>
          <a:prstGeom prst="rect">
            <a:avLst/>
          </a:prstGeom>
          <a:noFill/>
        </p:spPr>
        <p:txBody>
          <a:bodyPr wrap="square" rtlCol="0">
            <a:spAutoFit/>
          </a:bodyPr>
          <a:lstStyle/>
          <a:p>
            <a:pPr algn="ctr"/>
            <a:r>
              <a:rPr lang="pt-BR" sz="5400" b="1" i="1" dirty="0">
                <a:latin typeface="Arial Black" panose="020B0A04020102020204" pitchFamily="34" charset="0"/>
              </a:rPr>
              <a:t>Tipos de Violência </a:t>
            </a:r>
          </a:p>
        </p:txBody>
      </p:sp>
    </p:spTree>
    <p:extLst>
      <p:ext uri="{BB962C8B-B14F-4D97-AF65-F5344CB8AC3E}">
        <p14:creationId xmlns:p14="http://schemas.microsoft.com/office/powerpoint/2010/main" val="38136159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1670" y="-1974027"/>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1892" y="534591"/>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5370" y="3110190"/>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273" y="7593043"/>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273" y="-1435492"/>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207" y="-3680171"/>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9334" y="5850054"/>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868" y="-3343107"/>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4775" y="-3378921"/>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3314" y="6897775"/>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3304" y="6867350"/>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4906" y="-1482378"/>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68366" y="2179535"/>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76417" y="1557060"/>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4615" y="5850055"/>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47" name="CaixaDeTexto 46">
            <a:extLst>
              <a:ext uri="{FF2B5EF4-FFF2-40B4-BE49-F238E27FC236}">
                <a16:creationId xmlns:a16="http://schemas.microsoft.com/office/drawing/2014/main" id="{B7F20B6B-BA47-960A-DACE-E140102648C9}"/>
              </a:ext>
            </a:extLst>
          </p:cNvPr>
          <p:cNvSpPr txBox="1"/>
          <p:nvPr/>
        </p:nvSpPr>
        <p:spPr>
          <a:xfrm>
            <a:off x="-5645576" y="3848798"/>
            <a:ext cx="5285078" cy="4401205"/>
          </a:xfrm>
          <a:prstGeom prst="rect">
            <a:avLst/>
          </a:prstGeom>
          <a:noFill/>
        </p:spPr>
        <p:txBody>
          <a:bodyPr wrap="square" rtlCol="0">
            <a:spAutoFit/>
          </a:bodyPr>
          <a:lstStyle/>
          <a:p>
            <a:pPr marL="285750" indent="-285750">
              <a:buFont typeface="Arial" panose="020B0604020202020204" pitchFamily="34" charset="0"/>
              <a:buChar char="•"/>
            </a:pPr>
            <a:r>
              <a:rPr lang="pt-BR" sz="2000" dirty="0"/>
              <a:t>Abandono de Incapaz</a:t>
            </a:r>
          </a:p>
          <a:p>
            <a:pPr marL="285750" indent="-285750">
              <a:buFont typeface="Arial" panose="020B0604020202020204" pitchFamily="34" charset="0"/>
              <a:buChar char="•"/>
            </a:pPr>
            <a:r>
              <a:rPr lang="pt-BR" sz="2000" dirty="0"/>
              <a:t>Ameaça</a:t>
            </a:r>
          </a:p>
          <a:p>
            <a:pPr marL="285750" indent="-285750">
              <a:buFont typeface="Arial" panose="020B0604020202020204" pitchFamily="34" charset="0"/>
              <a:buChar char="•"/>
            </a:pPr>
            <a:r>
              <a:rPr lang="pt-BR" sz="2000" dirty="0"/>
              <a:t>Apropriação Indébita de Coisa Alheia Móvel</a:t>
            </a:r>
          </a:p>
          <a:p>
            <a:pPr marL="285750" indent="-285750">
              <a:buFont typeface="Arial" panose="020B0604020202020204" pitchFamily="34" charset="0"/>
              <a:buChar char="•"/>
            </a:pPr>
            <a:r>
              <a:rPr lang="pt-BR" sz="2000" dirty="0"/>
              <a:t>Atrito Verbal </a:t>
            </a:r>
          </a:p>
          <a:p>
            <a:pPr marL="285750" indent="-285750">
              <a:buFont typeface="Arial" panose="020B0604020202020204" pitchFamily="34" charset="0"/>
              <a:buChar char="•"/>
            </a:pPr>
            <a:r>
              <a:rPr lang="pt-BR" sz="2000" dirty="0"/>
              <a:t>Calunia</a:t>
            </a:r>
          </a:p>
          <a:p>
            <a:pPr marL="285750" indent="-285750">
              <a:buFont typeface="Arial" panose="020B0604020202020204" pitchFamily="34" charset="0"/>
              <a:buChar char="•"/>
            </a:pPr>
            <a:r>
              <a:rPr lang="pt-BR" sz="2000" dirty="0"/>
              <a:t>Dano</a:t>
            </a:r>
          </a:p>
          <a:p>
            <a:pPr marL="285750" indent="-285750">
              <a:buFont typeface="Arial" panose="020B0604020202020204" pitchFamily="34" charset="0"/>
              <a:buChar char="•"/>
            </a:pPr>
            <a:r>
              <a:rPr lang="pt-BR" sz="2000" dirty="0"/>
              <a:t>Descumprimento de Medida Protetiva de Urgência </a:t>
            </a:r>
          </a:p>
          <a:p>
            <a:pPr marL="285750" indent="-285750">
              <a:buFont typeface="Arial" panose="020B0604020202020204" pitchFamily="34" charset="0"/>
              <a:buChar char="•"/>
            </a:pPr>
            <a:r>
              <a:rPr lang="pt-BR" sz="2000" dirty="0"/>
              <a:t>Difamação</a:t>
            </a:r>
          </a:p>
          <a:p>
            <a:pPr marL="285750" indent="-285750">
              <a:buFont typeface="Arial" panose="020B0604020202020204" pitchFamily="34" charset="0"/>
              <a:buChar char="•"/>
            </a:pPr>
            <a:r>
              <a:rPr lang="pt-BR" sz="2000" dirty="0"/>
              <a:t>Estelionato</a:t>
            </a:r>
          </a:p>
          <a:p>
            <a:pPr marL="285750" indent="-285750">
              <a:buFont typeface="Arial" panose="020B0604020202020204" pitchFamily="34" charset="0"/>
              <a:buChar char="•"/>
            </a:pPr>
            <a:r>
              <a:rPr lang="pt-BR" sz="2000" dirty="0"/>
              <a:t>Falsidade Ideológica</a:t>
            </a:r>
          </a:p>
          <a:p>
            <a:pPr marL="285750" indent="-285750">
              <a:buFont typeface="Arial" panose="020B0604020202020204" pitchFamily="34" charset="0"/>
              <a:buChar char="•"/>
            </a:pPr>
            <a:r>
              <a:rPr lang="pt-BR" sz="2000" dirty="0"/>
              <a:t>Furto</a:t>
            </a:r>
          </a:p>
          <a:p>
            <a:pPr marL="285750" indent="-285750">
              <a:buFont typeface="Arial" panose="020B0604020202020204" pitchFamily="34" charset="0"/>
              <a:buChar char="•"/>
            </a:pPr>
            <a:r>
              <a:rPr lang="pt-BR" sz="2000" dirty="0"/>
              <a:t>Injuria </a:t>
            </a:r>
          </a:p>
          <a:p>
            <a:pPr marL="285750" indent="-285750">
              <a:buFont typeface="Arial" panose="020B0604020202020204" pitchFamily="34" charset="0"/>
              <a:buChar char="•"/>
            </a:pPr>
            <a:r>
              <a:rPr lang="pt-BR" sz="2000" dirty="0"/>
              <a:t>Lesão Corporal </a:t>
            </a:r>
            <a:endParaRPr lang="pt-BR" dirty="0"/>
          </a:p>
        </p:txBody>
      </p:sp>
      <p:sp>
        <p:nvSpPr>
          <p:cNvPr id="48" name="CaixaDeTexto 47">
            <a:extLst>
              <a:ext uri="{FF2B5EF4-FFF2-40B4-BE49-F238E27FC236}">
                <a16:creationId xmlns:a16="http://schemas.microsoft.com/office/drawing/2014/main" id="{99C0C69D-2404-62F6-33F4-DB3E9894D87E}"/>
              </a:ext>
            </a:extLst>
          </p:cNvPr>
          <p:cNvSpPr txBox="1"/>
          <p:nvPr/>
        </p:nvSpPr>
        <p:spPr>
          <a:xfrm>
            <a:off x="12732555" y="2988715"/>
            <a:ext cx="5285078" cy="4370427"/>
          </a:xfrm>
          <a:prstGeom prst="rect">
            <a:avLst/>
          </a:prstGeom>
          <a:noFill/>
        </p:spPr>
        <p:txBody>
          <a:bodyPr wrap="square" rtlCol="0">
            <a:spAutoFit/>
          </a:bodyPr>
          <a:lstStyle/>
          <a:p>
            <a:pPr marL="285750" indent="-285750">
              <a:buFont typeface="Arial" panose="020B0604020202020204" pitchFamily="34" charset="0"/>
              <a:buChar char="•"/>
            </a:pPr>
            <a:r>
              <a:rPr lang="pt-BR" sz="2000" dirty="0"/>
              <a:t>Maus Tratos</a:t>
            </a:r>
          </a:p>
          <a:p>
            <a:pPr marL="285750" indent="-285750">
              <a:buFont typeface="Arial" panose="020B0604020202020204" pitchFamily="34" charset="0"/>
              <a:buChar char="•"/>
            </a:pPr>
            <a:r>
              <a:rPr lang="pt-BR" sz="2000" dirty="0"/>
              <a:t>Omissão de Socorro</a:t>
            </a:r>
          </a:p>
          <a:p>
            <a:pPr marL="285750" indent="-285750">
              <a:buFont typeface="Arial" panose="020B0604020202020204" pitchFamily="34" charset="0"/>
              <a:buChar char="•"/>
            </a:pPr>
            <a:r>
              <a:rPr lang="pt-BR" sz="2000" dirty="0"/>
              <a:t>Outras Infrações Contra O </a:t>
            </a:r>
            <a:r>
              <a:rPr lang="pt-BR" sz="2000" dirty="0" err="1"/>
              <a:t>Patrimonio</a:t>
            </a:r>
            <a:endParaRPr lang="pt-BR" sz="2000" dirty="0"/>
          </a:p>
          <a:p>
            <a:pPr marL="285750" indent="-285750">
              <a:buFont typeface="Arial" panose="020B0604020202020204" pitchFamily="34" charset="0"/>
              <a:buChar char="•"/>
            </a:pPr>
            <a:r>
              <a:rPr lang="pt-BR" sz="2000" dirty="0"/>
              <a:t>Outras Infrações C/ A Pessoa</a:t>
            </a:r>
          </a:p>
          <a:p>
            <a:pPr marL="285750" indent="-285750">
              <a:buFont typeface="Arial" panose="020B0604020202020204" pitchFamily="34" charset="0"/>
              <a:buChar char="•"/>
            </a:pPr>
            <a:r>
              <a:rPr lang="pt-BR" sz="2000" dirty="0"/>
              <a:t>Perseguição </a:t>
            </a:r>
          </a:p>
          <a:p>
            <a:pPr marL="285750" indent="-285750">
              <a:buFont typeface="Arial" panose="020B0604020202020204" pitchFamily="34" charset="0"/>
              <a:buChar char="•"/>
            </a:pPr>
            <a:r>
              <a:rPr lang="pt-BR" sz="2000" dirty="0"/>
              <a:t>Perturbação da Tranquilidade </a:t>
            </a:r>
          </a:p>
          <a:p>
            <a:pPr marL="285750" indent="-285750">
              <a:buFont typeface="Arial" panose="020B0604020202020204" pitchFamily="34" charset="0"/>
              <a:buChar char="•"/>
            </a:pPr>
            <a:r>
              <a:rPr lang="pt-BR" sz="2000" dirty="0"/>
              <a:t>Perturbação do Trabalho ou do Sossego Alheio </a:t>
            </a:r>
          </a:p>
          <a:p>
            <a:pPr marL="285750" indent="-285750">
              <a:buFont typeface="Arial" panose="020B0604020202020204" pitchFamily="34" charset="0"/>
              <a:buChar char="•"/>
            </a:pPr>
            <a:r>
              <a:rPr lang="pt-BR" sz="2000" dirty="0"/>
              <a:t>Recusa/Dificulta/ Não Assiste Idoso</a:t>
            </a:r>
          </a:p>
          <a:p>
            <a:pPr marL="285750" indent="-285750">
              <a:buFont typeface="Arial" panose="020B0604020202020204" pitchFamily="34" charset="0"/>
              <a:buChar char="•"/>
            </a:pPr>
            <a:r>
              <a:rPr lang="pt-BR" sz="2000" dirty="0"/>
              <a:t>Reter Cartão /Doc. De </a:t>
            </a:r>
            <a:r>
              <a:rPr lang="pt-BR" sz="2000" dirty="0" err="1"/>
              <a:t>Benef</a:t>
            </a:r>
            <a:r>
              <a:rPr lang="pt-BR" sz="2000" dirty="0"/>
              <a:t>./Provento/Pensão</a:t>
            </a:r>
          </a:p>
          <a:p>
            <a:pPr marL="285750" indent="-285750">
              <a:buFont typeface="Arial" panose="020B0604020202020204" pitchFamily="34" charset="0"/>
              <a:buChar char="•"/>
            </a:pPr>
            <a:r>
              <a:rPr lang="pt-BR" sz="2000" dirty="0"/>
              <a:t>Supressão de Documento</a:t>
            </a:r>
          </a:p>
          <a:p>
            <a:pPr marL="285750" indent="-285750">
              <a:buFont typeface="Arial" panose="020B0604020202020204" pitchFamily="34" charset="0"/>
              <a:buChar char="•"/>
            </a:pPr>
            <a:r>
              <a:rPr lang="pt-BR" sz="2000" dirty="0"/>
              <a:t>Vias de Fato/ Agressão</a:t>
            </a:r>
          </a:p>
          <a:p>
            <a:pPr marL="285750" indent="-285750">
              <a:buFont typeface="Arial" panose="020B0604020202020204" pitchFamily="34" charset="0"/>
              <a:buChar char="•"/>
            </a:pPr>
            <a:r>
              <a:rPr lang="pt-BR" sz="2000" dirty="0"/>
              <a:t>Violência Psicológica </a:t>
            </a:r>
          </a:p>
          <a:p>
            <a:endParaRPr lang="pt-BR" dirty="0"/>
          </a:p>
        </p:txBody>
      </p:sp>
      <p:sp>
        <p:nvSpPr>
          <p:cNvPr id="49" name="CaixaDeTexto 48">
            <a:extLst>
              <a:ext uri="{FF2B5EF4-FFF2-40B4-BE49-F238E27FC236}">
                <a16:creationId xmlns:a16="http://schemas.microsoft.com/office/drawing/2014/main" id="{C9EE1ADA-4130-D994-BE16-A6063FC559C2}"/>
              </a:ext>
            </a:extLst>
          </p:cNvPr>
          <p:cNvSpPr txBox="1"/>
          <p:nvPr/>
        </p:nvSpPr>
        <p:spPr>
          <a:xfrm>
            <a:off x="1954681" y="-956919"/>
            <a:ext cx="8169546" cy="923330"/>
          </a:xfrm>
          <a:prstGeom prst="rect">
            <a:avLst/>
          </a:prstGeom>
          <a:noFill/>
        </p:spPr>
        <p:txBody>
          <a:bodyPr wrap="square" rtlCol="0">
            <a:spAutoFit/>
          </a:bodyPr>
          <a:lstStyle/>
          <a:p>
            <a:pPr algn="ctr"/>
            <a:r>
              <a:rPr lang="pt-BR" sz="5400" b="1" i="1" dirty="0">
                <a:latin typeface="Arial Black" panose="020B0A04020102020204" pitchFamily="34" charset="0"/>
              </a:rPr>
              <a:t>Tipos de Violência </a:t>
            </a:r>
          </a:p>
        </p:txBody>
      </p:sp>
      <p:sp>
        <p:nvSpPr>
          <p:cNvPr id="4" name="CaixaDeTexto 3">
            <a:extLst>
              <a:ext uri="{FF2B5EF4-FFF2-40B4-BE49-F238E27FC236}">
                <a16:creationId xmlns:a16="http://schemas.microsoft.com/office/drawing/2014/main" id="{13DE7AB7-4698-0697-B238-059041426ABA}"/>
              </a:ext>
            </a:extLst>
          </p:cNvPr>
          <p:cNvSpPr txBox="1"/>
          <p:nvPr/>
        </p:nvSpPr>
        <p:spPr>
          <a:xfrm>
            <a:off x="1895069" y="129288"/>
            <a:ext cx="8169546" cy="1754326"/>
          </a:xfrm>
          <a:prstGeom prst="rect">
            <a:avLst/>
          </a:prstGeom>
          <a:noFill/>
        </p:spPr>
        <p:txBody>
          <a:bodyPr wrap="square" rtlCol="0">
            <a:spAutoFit/>
          </a:bodyPr>
          <a:lstStyle/>
          <a:p>
            <a:pPr algn="ctr"/>
            <a:r>
              <a:rPr lang="pt-BR" sz="5400" b="1" i="1" dirty="0">
                <a:latin typeface="Arial Black" panose="020B0A04020102020204" pitchFamily="34" charset="0"/>
              </a:rPr>
              <a:t>Violências Registradas em 2022 </a:t>
            </a:r>
          </a:p>
        </p:txBody>
      </p:sp>
      <p:graphicFrame>
        <p:nvGraphicFramePr>
          <p:cNvPr id="45" name="Tabela 44">
            <a:extLst>
              <a:ext uri="{FF2B5EF4-FFF2-40B4-BE49-F238E27FC236}">
                <a16:creationId xmlns:a16="http://schemas.microsoft.com/office/drawing/2014/main" id="{585331E0-8A93-E75D-4411-38BBBB8216EF}"/>
              </a:ext>
            </a:extLst>
          </p:cNvPr>
          <p:cNvGraphicFramePr>
            <a:graphicFrameLocks noGrp="1"/>
          </p:cNvGraphicFramePr>
          <p:nvPr>
            <p:extLst>
              <p:ext uri="{D42A27DB-BD31-4B8C-83A1-F6EECF244321}">
                <p14:modId xmlns:p14="http://schemas.microsoft.com/office/powerpoint/2010/main" val="2353522511"/>
              </p:ext>
            </p:extLst>
          </p:nvPr>
        </p:nvGraphicFramePr>
        <p:xfrm>
          <a:off x="1365745" y="2046492"/>
          <a:ext cx="9866294" cy="4399458"/>
        </p:xfrm>
        <a:graphic>
          <a:graphicData uri="http://schemas.openxmlformats.org/drawingml/2006/table">
            <a:tbl>
              <a:tblPr/>
              <a:tblGrid>
                <a:gridCol w="3853630">
                  <a:extLst>
                    <a:ext uri="{9D8B030D-6E8A-4147-A177-3AD203B41FA5}">
                      <a16:colId xmlns:a16="http://schemas.microsoft.com/office/drawing/2014/main" val="961129869"/>
                    </a:ext>
                  </a:extLst>
                </a:gridCol>
                <a:gridCol w="451891">
                  <a:extLst>
                    <a:ext uri="{9D8B030D-6E8A-4147-A177-3AD203B41FA5}">
                      <a16:colId xmlns:a16="http://schemas.microsoft.com/office/drawing/2014/main" val="1527071945"/>
                    </a:ext>
                  </a:extLst>
                </a:gridCol>
                <a:gridCol w="451891">
                  <a:extLst>
                    <a:ext uri="{9D8B030D-6E8A-4147-A177-3AD203B41FA5}">
                      <a16:colId xmlns:a16="http://schemas.microsoft.com/office/drawing/2014/main" val="1015765853"/>
                    </a:ext>
                  </a:extLst>
                </a:gridCol>
                <a:gridCol w="451891">
                  <a:extLst>
                    <a:ext uri="{9D8B030D-6E8A-4147-A177-3AD203B41FA5}">
                      <a16:colId xmlns:a16="http://schemas.microsoft.com/office/drawing/2014/main" val="1186245846"/>
                    </a:ext>
                  </a:extLst>
                </a:gridCol>
                <a:gridCol w="451891">
                  <a:extLst>
                    <a:ext uri="{9D8B030D-6E8A-4147-A177-3AD203B41FA5}">
                      <a16:colId xmlns:a16="http://schemas.microsoft.com/office/drawing/2014/main" val="2573792652"/>
                    </a:ext>
                  </a:extLst>
                </a:gridCol>
                <a:gridCol w="451891">
                  <a:extLst>
                    <a:ext uri="{9D8B030D-6E8A-4147-A177-3AD203B41FA5}">
                      <a16:colId xmlns:a16="http://schemas.microsoft.com/office/drawing/2014/main" val="2888890964"/>
                    </a:ext>
                  </a:extLst>
                </a:gridCol>
                <a:gridCol w="451891">
                  <a:extLst>
                    <a:ext uri="{9D8B030D-6E8A-4147-A177-3AD203B41FA5}">
                      <a16:colId xmlns:a16="http://schemas.microsoft.com/office/drawing/2014/main" val="1271386612"/>
                    </a:ext>
                  </a:extLst>
                </a:gridCol>
                <a:gridCol w="451891">
                  <a:extLst>
                    <a:ext uri="{9D8B030D-6E8A-4147-A177-3AD203B41FA5}">
                      <a16:colId xmlns:a16="http://schemas.microsoft.com/office/drawing/2014/main" val="4270776321"/>
                    </a:ext>
                  </a:extLst>
                </a:gridCol>
                <a:gridCol w="451891">
                  <a:extLst>
                    <a:ext uri="{9D8B030D-6E8A-4147-A177-3AD203B41FA5}">
                      <a16:colId xmlns:a16="http://schemas.microsoft.com/office/drawing/2014/main" val="1567557185"/>
                    </a:ext>
                  </a:extLst>
                </a:gridCol>
                <a:gridCol w="426786">
                  <a:extLst>
                    <a:ext uri="{9D8B030D-6E8A-4147-A177-3AD203B41FA5}">
                      <a16:colId xmlns:a16="http://schemas.microsoft.com/office/drawing/2014/main" val="3240856882"/>
                    </a:ext>
                  </a:extLst>
                </a:gridCol>
                <a:gridCol w="414234">
                  <a:extLst>
                    <a:ext uri="{9D8B030D-6E8A-4147-A177-3AD203B41FA5}">
                      <a16:colId xmlns:a16="http://schemas.microsoft.com/office/drawing/2014/main" val="992566970"/>
                    </a:ext>
                  </a:extLst>
                </a:gridCol>
                <a:gridCol w="476997">
                  <a:extLst>
                    <a:ext uri="{9D8B030D-6E8A-4147-A177-3AD203B41FA5}">
                      <a16:colId xmlns:a16="http://schemas.microsoft.com/office/drawing/2014/main" val="1783714933"/>
                    </a:ext>
                  </a:extLst>
                </a:gridCol>
                <a:gridCol w="439339">
                  <a:extLst>
                    <a:ext uri="{9D8B030D-6E8A-4147-A177-3AD203B41FA5}">
                      <a16:colId xmlns:a16="http://schemas.microsoft.com/office/drawing/2014/main" val="303046057"/>
                    </a:ext>
                  </a:extLst>
                </a:gridCol>
                <a:gridCol w="640180">
                  <a:extLst>
                    <a:ext uri="{9D8B030D-6E8A-4147-A177-3AD203B41FA5}">
                      <a16:colId xmlns:a16="http://schemas.microsoft.com/office/drawing/2014/main" val="3668184195"/>
                    </a:ext>
                  </a:extLst>
                </a:gridCol>
              </a:tblGrid>
              <a:tr h="190171">
                <a:tc>
                  <a:txBody>
                    <a:bodyPr/>
                    <a:lstStyle/>
                    <a:p>
                      <a:pPr algn="l" fontAlgn="ctr"/>
                      <a:r>
                        <a:rPr lang="pt-BR" sz="1200" b="1" i="0" u="none" strike="noStrike">
                          <a:solidFill>
                            <a:srgbClr val="FFFFFF"/>
                          </a:solidFill>
                          <a:effectLst/>
                          <a:latin typeface="Arial" panose="020B0604020202020204" pitchFamily="34" charset="0"/>
                        </a:rPr>
                        <a:t>Descrição Natureza</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JAN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FEV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ABR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MAI</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JUL</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AGO</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SET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OUT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NOV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DEZ</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TOTAL</a:t>
                      </a:r>
                    </a:p>
                  </a:txBody>
                  <a:tcPr marL="9414" marR="9414" marT="9414" marB="0" anchor="ctr">
                    <a:lnL w="6350" cap="flat" cmpd="sng" algn="ctr">
                      <a:solidFill>
                        <a:srgbClr val="FFFFFF"/>
                      </a:solidFill>
                      <a:prstDash val="solid"/>
                      <a:round/>
                      <a:headEnd type="none" w="med" len="med"/>
                      <a:tailEnd type="none" w="med" len="med"/>
                    </a:lnL>
                    <a:lnR>
                      <a:noFill/>
                    </a:lnR>
                    <a:lnT>
                      <a:noFill/>
                    </a:lnT>
                    <a:lnB>
                      <a:noFill/>
                    </a:lnB>
                    <a:solidFill>
                      <a:srgbClr val="203764"/>
                    </a:solidFill>
                  </a:tcPr>
                </a:tc>
                <a:extLst>
                  <a:ext uri="{0D108BD9-81ED-4DB2-BD59-A6C34878D82A}">
                    <a16:rowId xmlns:a16="http://schemas.microsoft.com/office/drawing/2014/main" val="1866124223"/>
                  </a:ext>
                </a:extLst>
              </a:tr>
              <a:tr h="160045">
                <a:tc>
                  <a:txBody>
                    <a:bodyPr/>
                    <a:lstStyle/>
                    <a:p>
                      <a:pPr algn="l" fontAlgn="b"/>
                      <a:r>
                        <a:rPr lang="pt-BR" sz="1000" b="1" i="0" u="none" strike="noStrike">
                          <a:effectLst/>
                          <a:latin typeface="Arial" panose="020B0604020202020204" pitchFamily="34" charset="0"/>
                        </a:rPr>
                        <a:t>Abandono De Incapaz</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extLst>
                  <a:ext uri="{0D108BD9-81ED-4DB2-BD59-A6C34878D82A}">
                    <a16:rowId xmlns:a16="http://schemas.microsoft.com/office/drawing/2014/main" val="2960029942"/>
                  </a:ext>
                </a:extLst>
              </a:tr>
              <a:tr h="160045">
                <a:tc>
                  <a:txBody>
                    <a:bodyPr/>
                    <a:lstStyle/>
                    <a:p>
                      <a:pPr algn="l" fontAlgn="b"/>
                      <a:r>
                        <a:rPr lang="pt-BR" sz="1000" b="1" i="0" u="none" strike="noStrike">
                          <a:effectLst/>
                          <a:latin typeface="Arial" panose="020B0604020202020204" pitchFamily="34" charset="0"/>
                        </a:rPr>
                        <a:t>Ameaca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10</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7</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117</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95715222"/>
                  </a:ext>
                </a:extLst>
              </a:tr>
              <a:tr h="160045">
                <a:tc>
                  <a:txBody>
                    <a:bodyPr/>
                    <a:lstStyle/>
                    <a:p>
                      <a:pPr algn="l" fontAlgn="b"/>
                      <a:r>
                        <a:rPr lang="pt-BR" sz="1000" b="1" i="0" u="none" strike="noStrike">
                          <a:effectLst/>
                          <a:latin typeface="Arial" panose="020B0604020202020204" pitchFamily="34" charset="0"/>
                        </a:rPr>
                        <a:t>Apropriacao Indebita De Coisa Alheia Movel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861855649"/>
                  </a:ext>
                </a:extLst>
              </a:tr>
              <a:tr h="160045">
                <a:tc>
                  <a:txBody>
                    <a:bodyPr/>
                    <a:lstStyle/>
                    <a:p>
                      <a:pPr algn="l" fontAlgn="b"/>
                      <a:r>
                        <a:rPr lang="pt-BR" sz="1000" b="1" i="0" u="none" strike="noStrike">
                          <a:effectLst/>
                          <a:latin typeface="Arial" panose="020B0604020202020204" pitchFamily="34" charset="0"/>
                        </a:rPr>
                        <a:t>Atrito Verbal</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458892824"/>
                  </a:ext>
                </a:extLst>
              </a:tr>
              <a:tr h="160045">
                <a:tc>
                  <a:txBody>
                    <a:bodyPr/>
                    <a:lstStyle/>
                    <a:p>
                      <a:pPr algn="l" fontAlgn="b"/>
                      <a:r>
                        <a:rPr lang="pt-BR" sz="1000" b="1" i="0" u="none" strike="noStrike">
                          <a:effectLst/>
                          <a:latin typeface="Arial" panose="020B0604020202020204" pitchFamily="34" charset="0"/>
                        </a:rPr>
                        <a:t>Calunia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2021282470"/>
                  </a:ext>
                </a:extLst>
              </a:tr>
              <a:tr h="160045">
                <a:tc>
                  <a:txBody>
                    <a:bodyPr/>
                    <a:lstStyle/>
                    <a:p>
                      <a:pPr algn="l" fontAlgn="b"/>
                      <a:r>
                        <a:rPr lang="pt-BR" sz="1000" b="1" i="0" u="none" strike="noStrike">
                          <a:effectLst/>
                          <a:latin typeface="Arial" panose="020B0604020202020204" pitchFamily="34" charset="0"/>
                        </a:rPr>
                        <a:t>Dano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607213264"/>
                  </a:ext>
                </a:extLst>
              </a:tr>
              <a:tr h="160045">
                <a:tc>
                  <a:txBody>
                    <a:bodyPr/>
                    <a:lstStyle/>
                    <a:p>
                      <a:pPr algn="l" fontAlgn="b"/>
                      <a:r>
                        <a:rPr lang="pt-BR" sz="1000" b="1" i="0" u="none" strike="noStrike">
                          <a:effectLst/>
                          <a:latin typeface="Arial" panose="020B0604020202020204" pitchFamily="34" charset="0"/>
                        </a:rPr>
                        <a:t>Descumprimento De Medida Protetiva De Urgencia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612516815"/>
                  </a:ext>
                </a:extLst>
              </a:tr>
              <a:tr h="160045">
                <a:tc>
                  <a:txBody>
                    <a:bodyPr/>
                    <a:lstStyle/>
                    <a:p>
                      <a:pPr algn="l" fontAlgn="b"/>
                      <a:r>
                        <a:rPr lang="pt-BR" sz="1000" b="1" i="0" u="none" strike="noStrike">
                          <a:effectLst/>
                          <a:latin typeface="Arial" panose="020B0604020202020204" pitchFamily="34" charset="0"/>
                        </a:rPr>
                        <a:t>Difamacao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217870402"/>
                  </a:ext>
                </a:extLst>
              </a:tr>
              <a:tr h="160045">
                <a:tc>
                  <a:txBody>
                    <a:bodyPr/>
                    <a:lstStyle/>
                    <a:p>
                      <a:pPr algn="l" fontAlgn="b"/>
                      <a:r>
                        <a:rPr lang="pt-BR" sz="1000" b="1" i="0" u="none" strike="noStrike">
                          <a:effectLst/>
                          <a:latin typeface="Arial" panose="020B0604020202020204" pitchFamily="34" charset="0"/>
                        </a:rPr>
                        <a:t>Estelionato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280341078"/>
                  </a:ext>
                </a:extLst>
              </a:tr>
              <a:tr h="160045">
                <a:tc>
                  <a:txBody>
                    <a:bodyPr/>
                    <a:lstStyle/>
                    <a:p>
                      <a:pPr algn="l" fontAlgn="b"/>
                      <a:r>
                        <a:rPr lang="pt-BR" sz="1000" b="1" i="0" u="none" strike="noStrike">
                          <a:effectLst/>
                          <a:latin typeface="Arial" panose="020B0604020202020204" pitchFamily="34" charset="0"/>
                        </a:rPr>
                        <a:t>Falsidade Ideologica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791323370"/>
                  </a:ext>
                </a:extLst>
              </a:tr>
              <a:tr h="160045">
                <a:tc>
                  <a:txBody>
                    <a:bodyPr/>
                    <a:lstStyle/>
                    <a:p>
                      <a:pPr algn="l" fontAlgn="b"/>
                      <a:r>
                        <a:rPr lang="pt-BR" sz="1000" b="1" i="0" u="none" strike="noStrike">
                          <a:effectLst/>
                          <a:latin typeface="Arial" panose="020B0604020202020204" pitchFamily="34" charset="0"/>
                        </a:rPr>
                        <a:t>Furto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21</a:t>
                      </a:r>
                    </a:p>
                  </a:txBody>
                  <a:tcPr marL="9414" marR="9414" marT="9414" marB="0" anchor="ctr">
                    <a:lnL>
                      <a:noFill/>
                    </a:lnL>
                    <a:lnR>
                      <a:noFill/>
                    </a:lnR>
                    <a:lnT>
                      <a:noFill/>
                    </a:lnT>
                    <a:lnB>
                      <a:noFill/>
                    </a:lnB>
                  </a:tcPr>
                </a:tc>
                <a:extLst>
                  <a:ext uri="{0D108BD9-81ED-4DB2-BD59-A6C34878D82A}">
                    <a16:rowId xmlns:a16="http://schemas.microsoft.com/office/drawing/2014/main" val="3124548823"/>
                  </a:ext>
                </a:extLst>
              </a:tr>
              <a:tr h="160045">
                <a:tc>
                  <a:txBody>
                    <a:bodyPr/>
                    <a:lstStyle/>
                    <a:p>
                      <a:pPr algn="l" fontAlgn="b"/>
                      <a:r>
                        <a:rPr lang="pt-BR" sz="1000" b="1" i="0" u="none" strike="noStrike">
                          <a:effectLst/>
                          <a:latin typeface="Arial" panose="020B0604020202020204" pitchFamily="34" charset="0"/>
                        </a:rPr>
                        <a:t>Injuria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736487926"/>
                  </a:ext>
                </a:extLst>
              </a:tr>
              <a:tr h="160045">
                <a:tc>
                  <a:txBody>
                    <a:bodyPr/>
                    <a:lstStyle/>
                    <a:p>
                      <a:pPr algn="l" fontAlgn="b"/>
                      <a:r>
                        <a:rPr lang="pt-BR" sz="1000" b="1" i="0" u="none" strike="noStrike">
                          <a:effectLst/>
                          <a:latin typeface="Arial" panose="020B0604020202020204" pitchFamily="34" charset="0"/>
                        </a:rPr>
                        <a:t>Lesao Corporal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30</a:t>
                      </a:r>
                    </a:p>
                  </a:txBody>
                  <a:tcPr marL="9414" marR="9414" marT="9414" marB="0" anchor="ctr">
                    <a:lnL>
                      <a:noFill/>
                    </a:lnL>
                    <a:lnR>
                      <a:noFill/>
                    </a:lnR>
                    <a:lnT>
                      <a:noFill/>
                    </a:lnT>
                    <a:lnB>
                      <a:noFill/>
                    </a:lnB>
                  </a:tcPr>
                </a:tc>
                <a:extLst>
                  <a:ext uri="{0D108BD9-81ED-4DB2-BD59-A6C34878D82A}">
                    <a16:rowId xmlns:a16="http://schemas.microsoft.com/office/drawing/2014/main" val="1323857488"/>
                  </a:ext>
                </a:extLst>
              </a:tr>
              <a:tr h="160045">
                <a:tc>
                  <a:txBody>
                    <a:bodyPr/>
                    <a:lstStyle/>
                    <a:p>
                      <a:pPr algn="l" fontAlgn="b"/>
                      <a:r>
                        <a:rPr lang="pt-BR" sz="1000" b="1" i="0" u="none" strike="noStrike">
                          <a:effectLst/>
                          <a:latin typeface="Arial" panose="020B0604020202020204" pitchFamily="34" charset="0"/>
                        </a:rPr>
                        <a:t>Maus Tratos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385490751"/>
                  </a:ext>
                </a:extLst>
              </a:tr>
              <a:tr h="160045">
                <a:tc>
                  <a:txBody>
                    <a:bodyPr/>
                    <a:lstStyle/>
                    <a:p>
                      <a:pPr algn="l" fontAlgn="b"/>
                      <a:r>
                        <a:rPr lang="pt-BR" sz="1000" b="1" i="0" u="none" strike="noStrike">
                          <a:effectLst/>
                          <a:latin typeface="Arial" panose="020B0604020202020204" pitchFamily="34" charset="0"/>
                        </a:rPr>
                        <a:t>Omissao De Socorro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3581484314"/>
                  </a:ext>
                </a:extLst>
              </a:tr>
              <a:tr h="160045">
                <a:tc>
                  <a:txBody>
                    <a:bodyPr/>
                    <a:lstStyle/>
                    <a:p>
                      <a:pPr algn="l" fontAlgn="b"/>
                      <a:r>
                        <a:rPr lang="pt-BR" sz="1000" b="1" i="0" u="none" strike="noStrike">
                          <a:effectLst/>
                          <a:latin typeface="Arial" panose="020B0604020202020204" pitchFamily="34" charset="0"/>
                        </a:rPr>
                        <a:t>Outras Infracoes Contra O Patrimonio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900143568"/>
                  </a:ext>
                </a:extLst>
              </a:tr>
              <a:tr h="160045">
                <a:tc>
                  <a:txBody>
                    <a:bodyPr/>
                    <a:lstStyle/>
                    <a:p>
                      <a:pPr algn="l" fontAlgn="b"/>
                      <a:r>
                        <a:rPr lang="pt-BR" sz="1000" b="1" i="0" u="none" strike="noStrike">
                          <a:effectLst/>
                          <a:latin typeface="Arial" panose="020B0604020202020204" pitchFamily="34" charset="0"/>
                        </a:rPr>
                        <a:t>Outros Infracoes C/ A Pessoa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940897536"/>
                  </a:ext>
                </a:extLst>
              </a:tr>
              <a:tr h="160045">
                <a:tc>
                  <a:txBody>
                    <a:bodyPr/>
                    <a:lstStyle/>
                    <a:p>
                      <a:pPr algn="l" fontAlgn="b"/>
                      <a:r>
                        <a:rPr lang="pt-BR" sz="1000" b="1" i="0" u="none" strike="noStrike">
                          <a:effectLst/>
                          <a:latin typeface="Arial" panose="020B0604020202020204" pitchFamily="34" charset="0"/>
                        </a:rPr>
                        <a:t>Perseguicao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390494395"/>
                  </a:ext>
                </a:extLst>
              </a:tr>
              <a:tr h="160045">
                <a:tc>
                  <a:txBody>
                    <a:bodyPr/>
                    <a:lstStyle/>
                    <a:p>
                      <a:pPr algn="l" fontAlgn="b"/>
                      <a:r>
                        <a:rPr lang="pt-BR" sz="1000" b="1" i="0" u="none" strike="noStrike">
                          <a:effectLst/>
                          <a:latin typeface="Arial" panose="020B0604020202020204" pitchFamily="34" charset="0"/>
                        </a:rPr>
                        <a:t>Perturbacao Da Tranquilidade</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extLst>
                  <a:ext uri="{0D108BD9-81ED-4DB2-BD59-A6C34878D82A}">
                    <a16:rowId xmlns:a16="http://schemas.microsoft.com/office/drawing/2014/main" val="1988444044"/>
                  </a:ext>
                </a:extLst>
              </a:tr>
              <a:tr h="160045">
                <a:tc>
                  <a:txBody>
                    <a:bodyPr/>
                    <a:lstStyle/>
                    <a:p>
                      <a:pPr algn="l" fontAlgn="b"/>
                      <a:r>
                        <a:rPr lang="pt-BR" sz="1000" b="1" i="0" u="none" strike="noStrike">
                          <a:effectLst/>
                          <a:latin typeface="Arial" panose="020B0604020202020204" pitchFamily="34" charset="0"/>
                        </a:rPr>
                        <a:t>Perturbacao Do Trabalho Ou Do Sossego Alheios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19773381"/>
                  </a:ext>
                </a:extLst>
              </a:tr>
              <a:tr h="160045">
                <a:tc>
                  <a:txBody>
                    <a:bodyPr/>
                    <a:lstStyle/>
                    <a:p>
                      <a:pPr algn="l" fontAlgn="b"/>
                      <a:r>
                        <a:rPr lang="pt-BR" sz="1000" b="1" i="0" u="none" strike="noStrike">
                          <a:effectLst/>
                          <a:latin typeface="Arial" panose="020B0604020202020204" pitchFamily="34" charset="0"/>
                        </a:rPr>
                        <a:t>Recusa/Dificulta/Nao Assiste Idoso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60159285"/>
                  </a:ext>
                </a:extLst>
              </a:tr>
              <a:tr h="160045">
                <a:tc>
                  <a:txBody>
                    <a:bodyPr/>
                    <a:lstStyle/>
                    <a:p>
                      <a:pPr algn="l" fontAlgn="b"/>
                      <a:r>
                        <a:rPr lang="pt-BR" sz="1000" b="1" i="0" u="none" strike="noStrike">
                          <a:effectLst/>
                          <a:latin typeface="Arial" panose="020B0604020202020204" pitchFamily="34" charset="0"/>
                        </a:rPr>
                        <a:t>Reter Cartao M/Doc.De Benef/Provento/Pensao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571775051"/>
                  </a:ext>
                </a:extLst>
              </a:tr>
              <a:tr h="160045">
                <a:tc>
                  <a:txBody>
                    <a:bodyPr/>
                    <a:lstStyle/>
                    <a:p>
                      <a:pPr algn="l" fontAlgn="b"/>
                      <a:r>
                        <a:rPr lang="pt-BR" sz="1000" b="1" i="0" u="none" strike="noStrike">
                          <a:effectLst/>
                          <a:latin typeface="Arial" panose="020B0604020202020204" pitchFamily="34" charset="0"/>
                        </a:rPr>
                        <a:t>Supressao De Documento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560494544"/>
                  </a:ext>
                </a:extLst>
              </a:tr>
              <a:tr h="160045">
                <a:tc>
                  <a:txBody>
                    <a:bodyPr/>
                    <a:lstStyle/>
                    <a:p>
                      <a:pPr algn="l" fontAlgn="b"/>
                      <a:r>
                        <a:rPr lang="pt-BR" sz="1000" b="1" i="0" u="none" strike="noStrike">
                          <a:effectLst/>
                          <a:latin typeface="Arial" panose="020B0604020202020204" pitchFamily="34" charset="0"/>
                        </a:rPr>
                        <a:t>Vias De Fato / Agressao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236308938"/>
                  </a:ext>
                </a:extLst>
              </a:tr>
              <a:tr h="160045">
                <a:tc>
                  <a:txBody>
                    <a:bodyPr/>
                    <a:lstStyle/>
                    <a:p>
                      <a:pPr algn="l" fontAlgn="b"/>
                      <a:r>
                        <a:rPr lang="pt-BR" sz="1000" b="1" i="0" u="none" strike="noStrike">
                          <a:effectLst/>
                          <a:latin typeface="Arial" panose="020B0604020202020204" pitchFamily="34" charset="0"/>
                        </a:rPr>
                        <a:t>Violencia Psicologica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2598371962"/>
                  </a:ext>
                </a:extLst>
              </a:tr>
              <a:tr h="160045">
                <a:tc>
                  <a:txBody>
                    <a:bodyPr/>
                    <a:lstStyle/>
                    <a:p>
                      <a:pPr algn="l" fontAlgn="b"/>
                      <a:r>
                        <a:rPr lang="pt-BR" sz="1000" b="1" i="0" u="none" strike="noStrike">
                          <a:solidFill>
                            <a:srgbClr val="FFFFFF"/>
                          </a:solidFill>
                          <a:effectLst/>
                          <a:latin typeface="Arial" panose="020B0604020202020204" pitchFamily="34" charset="0"/>
                        </a:rPr>
                        <a:t>TOTAL</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30</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16</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22</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13</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24</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27</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414" marR="9414" marT="9414" marB="0" anchor="b">
                    <a:lnL>
                      <a:noFill/>
                    </a:lnL>
                    <a:lnR>
                      <a:noFill/>
                    </a:lnR>
                    <a:lnT>
                      <a:noFill/>
                    </a:lnT>
                    <a:lnB>
                      <a:noFill/>
                    </a:lnB>
                    <a:solidFill>
                      <a:srgbClr val="203764"/>
                    </a:solidFill>
                  </a:tcPr>
                </a:tc>
                <a:extLst>
                  <a:ext uri="{0D108BD9-81ED-4DB2-BD59-A6C34878D82A}">
                    <a16:rowId xmlns:a16="http://schemas.microsoft.com/office/drawing/2014/main" val="3106154436"/>
                  </a:ext>
                </a:extLst>
              </a:tr>
            </a:tbl>
          </a:graphicData>
        </a:graphic>
      </p:graphicFrame>
    </p:spTree>
    <p:extLst>
      <p:ext uri="{BB962C8B-B14F-4D97-AF65-F5344CB8AC3E}">
        <p14:creationId xmlns:p14="http://schemas.microsoft.com/office/powerpoint/2010/main" val="27684981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1670" y="-1974027"/>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273" y="1314017"/>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6178" y="3551724"/>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273" y="7593043"/>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8248" y="-127620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207" y="-3680171"/>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7567" y="5850054"/>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8628" y="-2375172"/>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3124" y="-2349707"/>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2188" y="5975492"/>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5305" y="5995408"/>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54495" y="-542837"/>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9817" y="1945115"/>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76417" y="1557060"/>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05974" y="450147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4" name="CaixaDeTexto 3">
            <a:extLst>
              <a:ext uri="{FF2B5EF4-FFF2-40B4-BE49-F238E27FC236}">
                <a16:creationId xmlns:a16="http://schemas.microsoft.com/office/drawing/2014/main" id="{13DE7AB7-4698-0697-B238-059041426ABA}"/>
              </a:ext>
            </a:extLst>
          </p:cNvPr>
          <p:cNvSpPr txBox="1"/>
          <p:nvPr/>
        </p:nvSpPr>
        <p:spPr>
          <a:xfrm>
            <a:off x="12225694" y="160638"/>
            <a:ext cx="8169546" cy="1754326"/>
          </a:xfrm>
          <a:prstGeom prst="rect">
            <a:avLst/>
          </a:prstGeom>
          <a:noFill/>
        </p:spPr>
        <p:txBody>
          <a:bodyPr wrap="square" rtlCol="0">
            <a:spAutoFit/>
          </a:bodyPr>
          <a:lstStyle/>
          <a:p>
            <a:pPr algn="ctr"/>
            <a:r>
              <a:rPr lang="pt-BR" sz="5400" b="1" i="1" dirty="0">
                <a:latin typeface="Arial Black" panose="020B0A04020102020204" pitchFamily="34" charset="0"/>
              </a:rPr>
              <a:t>Violências Registradas em 2022 </a:t>
            </a:r>
          </a:p>
        </p:txBody>
      </p:sp>
      <p:graphicFrame>
        <p:nvGraphicFramePr>
          <p:cNvPr id="45" name="Tabela 44">
            <a:extLst>
              <a:ext uri="{FF2B5EF4-FFF2-40B4-BE49-F238E27FC236}">
                <a16:creationId xmlns:a16="http://schemas.microsoft.com/office/drawing/2014/main" id="{585331E0-8A93-E75D-4411-38BBBB8216EF}"/>
              </a:ext>
            </a:extLst>
          </p:cNvPr>
          <p:cNvGraphicFramePr>
            <a:graphicFrameLocks noGrp="1"/>
          </p:cNvGraphicFramePr>
          <p:nvPr>
            <p:extLst>
              <p:ext uri="{D42A27DB-BD31-4B8C-83A1-F6EECF244321}">
                <p14:modId xmlns:p14="http://schemas.microsoft.com/office/powerpoint/2010/main" val="1584897792"/>
              </p:ext>
            </p:extLst>
          </p:nvPr>
        </p:nvGraphicFramePr>
        <p:xfrm>
          <a:off x="1344396" y="7860051"/>
          <a:ext cx="9866294" cy="4399458"/>
        </p:xfrm>
        <a:graphic>
          <a:graphicData uri="http://schemas.openxmlformats.org/drawingml/2006/table">
            <a:tbl>
              <a:tblPr/>
              <a:tblGrid>
                <a:gridCol w="3853630">
                  <a:extLst>
                    <a:ext uri="{9D8B030D-6E8A-4147-A177-3AD203B41FA5}">
                      <a16:colId xmlns:a16="http://schemas.microsoft.com/office/drawing/2014/main" val="961129869"/>
                    </a:ext>
                  </a:extLst>
                </a:gridCol>
                <a:gridCol w="451891">
                  <a:extLst>
                    <a:ext uri="{9D8B030D-6E8A-4147-A177-3AD203B41FA5}">
                      <a16:colId xmlns:a16="http://schemas.microsoft.com/office/drawing/2014/main" val="1527071945"/>
                    </a:ext>
                  </a:extLst>
                </a:gridCol>
                <a:gridCol w="451891">
                  <a:extLst>
                    <a:ext uri="{9D8B030D-6E8A-4147-A177-3AD203B41FA5}">
                      <a16:colId xmlns:a16="http://schemas.microsoft.com/office/drawing/2014/main" val="1015765853"/>
                    </a:ext>
                  </a:extLst>
                </a:gridCol>
                <a:gridCol w="451891">
                  <a:extLst>
                    <a:ext uri="{9D8B030D-6E8A-4147-A177-3AD203B41FA5}">
                      <a16:colId xmlns:a16="http://schemas.microsoft.com/office/drawing/2014/main" val="1186245846"/>
                    </a:ext>
                  </a:extLst>
                </a:gridCol>
                <a:gridCol w="451891">
                  <a:extLst>
                    <a:ext uri="{9D8B030D-6E8A-4147-A177-3AD203B41FA5}">
                      <a16:colId xmlns:a16="http://schemas.microsoft.com/office/drawing/2014/main" val="2573792652"/>
                    </a:ext>
                  </a:extLst>
                </a:gridCol>
                <a:gridCol w="451891">
                  <a:extLst>
                    <a:ext uri="{9D8B030D-6E8A-4147-A177-3AD203B41FA5}">
                      <a16:colId xmlns:a16="http://schemas.microsoft.com/office/drawing/2014/main" val="2888890964"/>
                    </a:ext>
                  </a:extLst>
                </a:gridCol>
                <a:gridCol w="451891">
                  <a:extLst>
                    <a:ext uri="{9D8B030D-6E8A-4147-A177-3AD203B41FA5}">
                      <a16:colId xmlns:a16="http://schemas.microsoft.com/office/drawing/2014/main" val="1271386612"/>
                    </a:ext>
                  </a:extLst>
                </a:gridCol>
                <a:gridCol w="451891">
                  <a:extLst>
                    <a:ext uri="{9D8B030D-6E8A-4147-A177-3AD203B41FA5}">
                      <a16:colId xmlns:a16="http://schemas.microsoft.com/office/drawing/2014/main" val="4270776321"/>
                    </a:ext>
                  </a:extLst>
                </a:gridCol>
                <a:gridCol w="451891">
                  <a:extLst>
                    <a:ext uri="{9D8B030D-6E8A-4147-A177-3AD203B41FA5}">
                      <a16:colId xmlns:a16="http://schemas.microsoft.com/office/drawing/2014/main" val="1567557185"/>
                    </a:ext>
                  </a:extLst>
                </a:gridCol>
                <a:gridCol w="426786">
                  <a:extLst>
                    <a:ext uri="{9D8B030D-6E8A-4147-A177-3AD203B41FA5}">
                      <a16:colId xmlns:a16="http://schemas.microsoft.com/office/drawing/2014/main" val="3240856882"/>
                    </a:ext>
                  </a:extLst>
                </a:gridCol>
                <a:gridCol w="414234">
                  <a:extLst>
                    <a:ext uri="{9D8B030D-6E8A-4147-A177-3AD203B41FA5}">
                      <a16:colId xmlns:a16="http://schemas.microsoft.com/office/drawing/2014/main" val="992566970"/>
                    </a:ext>
                  </a:extLst>
                </a:gridCol>
                <a:gridCol w="476997">
                  <a:extLst>
                    <a:ext uri="{9D8B030D-6E8A-4147-A177-3AD203B41FA5}">
                      <a16:colId xmlns:a16="http://schemas.microsoft.com/office/drawing/2014/main" val="1783714933"/>
                    </a:ext>
                  </a:extLst>
                </a:gridCol>
                <a:gridCol w="439339">
                  <a:extLst>
                    <a:ext uri="{9D8B030D-6E8A-4147-A177-3AD203B41FA5}">
                      <a16:colId xmlns:a16="http://schemas.microsoft.com/office/drawing/2014/main" val="303046057"/>
                    </a:ext>
                  </a:extLst>
                </a:gridCol>
                <a:gridCol w="640180">
                  <a:extLst>
                    <a:ext uri="{9D8B030D-6E8A-4147-A177-3AD203B41FA5}">
                      <a16:colId xmlns:a16="http://schemas.microsoft.com/office/drawing/2014/main" val="3668184195"/>
                    </a:ext>
                  </a:extLst>
                </a:gridCol>
              </a:tblGrid>
              <a:tr h="190171">
                <a:tc>
                  <a:txBody>
                    <a:bodyPr/>
                    <a:lstStyle/>
                    <a:p>
                      <a:pPr algn="l" fontAlgn="ctr"/>
                      <a:r>
                        <a:rPr lang="pt-BR" sz="1200" b="1" i="0" u="none" strike="noStrike">
                          <a:solidFill>
                            <a:srgbClr val="FFFFFF"/>
                          </a:solidFill>
                          <a:effectLst/>
                          <a:latin typeface="Arial" panose="020B0604020202020204" pitchFamily="34" charset="0"/>
                        </a:rPr>
                        <a:t>Descrição Natureza</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JAN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FEV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ABR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MAI</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JUL</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AGO</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SET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OUT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NOV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DEZ</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TOTAL</a:t>
                      </a:r>
                    </a:p>
                  </a:txBody>
                  <a:tcPr marL="9414" marR="9414" marT="9414" marB="0" anchor="ctr">
                    <a:lnL w="6350" cap="flat" cmpd="sng" algn="ctr">
                      <a:solidFill>
                        <a:srgbClr val="FFFFFF"/>
                      </a:solidFill>
                      <a:prstDash val="solid"/>
                      <a:round/>
                      <a:headEnd type="none" w="med" len="med"/>
                      <a:tailEnd type="none" w="med" len="med"/>
                    </a:lnL>
                    <a:lnR>
                      <a:noFill/>
                    </a:lnR>
                    <a:lnT>
                      <a:noFill/>
                    </a:lnT>
                    <a:lnB>
                      <a:noFill/>
                    </a:lnB>
                    <a:solidFill>
                      <a:srgbClr val="203764"/>
                    </a:solidFill>
                  </a:tcPr>
                </a:tc>
                <a:extLst>
                  <a:ext uri="{0D108BD9-81ED-4DB2-BD59-A6C34878D82A}">
                    <a16:rowId xmlns:a16="http://schemas.microsoft.com/office/drawing/2014/main" val="1866124223"/>
                  </a:ext>
                </a:extLst>
              </a:tr>
              <a:tr h="160045">
                <a:tc>
                  <a:txBody>
                    <a:bodyPr/>
                    <a:lstStyle/>
                    <a:p>
                      <a:pPr algn="l" fontAlgn="b"/>
                      <a:r>
                        <a:rPr lang="pt-BR" sz="1000" b="1" i="0" u="none" strike="noStrike">
                          <a:effectLst/>
                          <a:latin typeface="Arial" panose="020B0604020202020204" pitchFamily="34" charset="0"/>
                        </a:rPr>
                        <a:t>Abandono De Incapaz</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dirty="0">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extLst>
                  <a:ext uri="{0D108BD9-81ED-4DB2-BD59-A6C34878D82A}">
                    <a16:rowId xmlns:a16="http://schemas.microsoft.com/office/drawing/2014/main" val="2960029942"/>
                  </a:ext>
                </a:extLst>
              </a:tr>
              <a:tr h="160045">
                <a:tc>
                  <a:txBody>
                    <a:bodyPr/>
                    <a:lstStyle/>
                    <a:p>
                      <a:pPr algn="l" fontAlgn="b"/>
                      <a:r>
                        <a:rPr lang="pt-BR" sz="1000" b="1" i="0" u="none" strike="noStrike">
                          <a:effectLst/>
                          <a:latin typeface="Arial" panose="020B0604020202020204" pitchFamily="34" charset="0"/>
                        </a:rPr>
                        <a:t>Ameaca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10</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7</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117</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95715222"/>
                  </a:ext>
                </a:extLst>
              </a:tr>
              <a:tr h="160045">
                <a:tc>
                  <a:txBody>
                    <a:bodyPr/>
                    <a:lstStyle/>
                    <a:p>
                      <a:pPr algn="l" fontAlgn="b"/>
                      <a:r>
                        <a:rPr lang="pt-BR" sz="1000" b="1" i="0" u="none" strike="noStrike">
                          <a:effectLst/>
                          <a:latin typeface="Arial" panose="020B0604020202020204" pitchFamily="34" charset="0"/>
                        </a:rPr>
                        <a:t>Apropriacao Indebita De Coisa Alheia Movel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dirty="0">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861855649"/>
                  </a:ext>
                </a:extLst>
              </a:tr>
              <a:tr h="160045">
                <a:tc>
                  <a:txBody>
                    <a:bodyPr/>
                    <a:lstStyle/>
                    <a:p>
                      <a:pPr algn="l" fontAlgn="b"/>
                      <a:r>
                        <a:rPr lang="pt-BR" sz="1000" b="1" i="0" u="none" strike="noStrike">
                          <a:effectLst/>
                          <a:latin typeface="Arial" panose="020B0604020202020204" pitchFamily="34" charset="0"/>
                        </a:rPr>
                        <a:t>Atrito Verbal</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458892824"/>
                  </a:ext>
                </a:extLst>
              </a:tr>
              <a:tr h="160045">
                <a:tc>
                  <a:txBody>
                    <a:bodyPr/>
                    <a:lstStyle/>
                    <a:p>
                      <a:pPr algn="l" fontAlgn="b"/>
                      <a:r>
                        <a:rPr lang="pt-BR" sz="1000" b="1" i="0" u="none" strike="noStrike">
                          <a:effectLst/>
                          <a:latin typeface="Arial" panose="020B0604020202020204" pitchFamily="34" charset="0"/>
                        </a:rPr>
                        <a:t>Calunia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2021282470"/>
                  </a:ext>
                </a:extLst>
              </a:tr>
              <a:tr h="160045">
                <a:tc>
                  <a:txBody>
                    <a:bodyPr/>
                    <a:lstStyle/>
                    <a:p>
                      <a:pPr algn="l" fontAlgn="b"/>
                      <a:r>
                        <a:rPr lang="pt-BR" sz="1000" b="1" i="0" u="none" strike="noStrike">
                          <a:effectLst/>
                          <a:latin typeface="Arial" panose="020B0604020202020204" pitchFamily="34" charset="0"/>
                        </a:rPr>
                        <a:t>Dano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607213264"/>
                  </a:ext>
                </a:extLst>
              </a:tr>
              <a:tr h="160045">
                <a:tc>
                  <a:txBody>
                    <a:bodyPr/>
                    <a:lstStyle/>
                    <a:p>
                      <a:pPr algn="l" fontAlgn="b"/>
                      <a:r>
                        <a:rPr lang="pt-BR" sz="1000" b="1" i="0" u="none" strike="noStrike">
                          <a:effectLst/>
                          <a:latin typeface="Arial" panose="020B0604020202020204" pitchFamily="34" charset="0"/>
                        </a:rPr>
                        <a:t>Descumprimento De Medida Protetiva De Urgencia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612516815"/>
                  </a:ext>
                </a:extLst>
              </a:tr>
              <a:tr h="160045">
                <a:tc>
                  <a:txBody>
                    <a:bodyPr/>
                    <a:lstStyle/>
                    <a:p>
                      <a:pPr algn="l" fontAlgn="b"/>
                      <a:r>
                        <a:rPr lang="pt-BR" sz="1000" b="1" i="0" u="none" strike="noStrike">
                          <a:effectLst/>
                          <a:latin typeface="Arial" panose="020B0604020202020204" pitchFamily="34" charset="0"/>
                        </a:rPr>
                        <a:t>Difamacao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217870402"/>
                  </a:ext>
                </a:extLst>
              </a:tr>
              <a:tr h="160045">
                <a:tc>
                  <a:txBody>
                    <a:bodyPr/>
                    <a:lstStyle/>
                    <a:p>
                      <a:pPr algn="l" fontAlgn="b"/>
                      <a:r>
                        <a:rPr lang="pt-BR" sz="1000" b="1" i="0" u="none" strike="noStrike">
                          <a:effectLst/>
                          <a:latin typeface="Arial" panose="020B0604020202020204" pitchFamily="34" charset="0"/>
                        </a:rPr>
                        <a:t>Estelionato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280341078"/>
                  </a:ext>
                </a:extLst>
              </a:tr>
              <a:tr h="160045">
                <a:tc>
                  <a:txBody>
                    <a:bodyPr/>
                    <a:lstStyle/>
                    <a:p>
                      <a:pPr algn="l" fontAlgn="b"/>
                      <a:r>
                        <a:rPr lang="pt-BR" sz="1000" b="1" i="0" u="none" strike="noStrike">
                          <a:effectLst/>
                          <a:latin typeface="Arial" panose="020B0604020202020204" pitchFamily="34" charset="0"/>
                        </a:rPr>
                        <a:t>Falsidade Ideologica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791323370"/>
                  </a:ext>
                </a:extLst>
              </a:tr>
              <a:tr h="160045">
                <a:tc>
                  <a:txBody>
                    <a:bodyPr/>
                    <a:lstStyle/>
                    <a:p>
                      <a:pPr algn="l" fontAlgn="b"/>
                      <a:r>
                        <a:rPr lang="pt-BR" sz="1000" b="1" i="0" u="none" strike="noStrike">
                          <a:effectLst/>
                          <a:latin typeface="Arial" panose="020B0604020202020204" pitchFamily="34" charset="0"/>
                        </a:rPr>
                        <a:t>Furto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21</a:t>
                      </a:r>
                    </a:p>
                  </a:txBody>
                  <a:tcPr marL="9414" marR="9414" marT="9414" marB="0" anchor="ctr">
                    <a:lnL>
                      <a:noFill/>
                    </a:lnL>
                    <a:lnR>
                      <a:noFill/>
                    </a:lnR>
                    <a:lnT>
                      <a:noFill/>
                    </a:lnT>
                    <a:lnB>
                      <a:noFill/>
                    </a:lnB>
                  </a:tcPr>
                </a:tc>
                <a:extLst>
                  <a:ext uri="{0D108BD9-81ED-4DB2-BD59-A6C34878D82A}">
                    <a16:rowId xmlns:a16="http://schemas.microsoft.com/office/drawing/2014/main" val="3124548823"/>
                  </a:ext>
                </a:extLst>
              </a:tr>
              <a:tr h="160045">
                <a:tc>
                  <a:txBody>
                    <a:bodyPr/>
                    <a:lstStyle/>
                    <a:p>
                      <a:pPr algn="l" fontAlgn="b"/>
                      <a:r>
                        <a:rPr lang="pt-BR" sz="1000" b="1" i="0" u="none" strike="noStrike">
                          <a:effectLst/>
                          <a:latin typeface="Arial" panose="020B0604020202020204" pitchFamily="34" charset="0"/>
                        </a:rPr>
                        <a:t>Injuria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736487926"/>
                  </a:ext>
                </a:extLst>
              </a:tr>
              <a:tr h="160045">
                <a:tc>
                  <a:txBody>
                    <a:bodyPr/>
                    <a:lstStyle/>
                    <a:p>
                      <a:pPr algn="l" fontAlgn="b"/>
                      <a:r>
                        <a:rPr lang="pt-BR" sz="1000" b="1" i="0" u="none" strike="noStrike">
                          <a:effectLst/>
                          <a:latin typeface="Arial" panose="020B0604020202020204" pitchFamily="34" charset="0"/>
                        </a:rPr>
                        <a:t>Lesao Corporal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30</a:t>
                      </a:r>
                    </a:p>
                  </a:txBody>
                  <a:tcPr marL="9414" marR="9414" marT="9414" marB="0" anchor="ctr">
                    <a:lnL>
                      <a:noFill/>
                    </a:lnL>
                    <a:lnR>
                      <a:noFill/>
                    </a:lnR>
                    <a:lnT>
                      <a:noFill/>
                    </a:lnT>
                    <a:lnB>
                      <a:noFill/>
                    </a:lnB>
                  </a:tcPr>
                </a:tc>
                <a:extLst>
                  <a:ext uri="{0D108BD9-81ED-4DB2-BD59-A6C34878D82A}">
                    <a16:rowId xmlns:a16="http://schemas.microsoft.com/office/drawing/2014/main" val="1323857488"/>
                  </a:ext>
                </a:extLst>
              </a:tr>
              <a:tr h="160045">
                <a:tc>
                  <a:txBody>
                    <a:bodyPr/>
                    <a:lstStyle/>
                    <a:p>
                      <a:pPr algn="l" fontAlgn="b"/>
                      <a:r>
                        <a:rPr lang="pt-BR" sz="1000" b="1" i="0" u="none" strike="noStrike">
                          <a:effectLst/>
                          <a:latin typeface="Arial" panose="020B0604020202020204" pitchFamily="34" charset="0"/>
                        </a:rPr>
                        <a:t>Maus Tratos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385490751"/>
                  </a:ext>
                </a:extLst>
              </a:tr>
              <a:tr h="160045">
                <a:tc>
                  <a:txBody>
                    <a:bodyPr/>
                    <a:lstStyle/>
                    <a:p>
                      <a:pPr algn="l" fontAlgn="b"/>
                      <a:r>
                        <a:rPr lang="pt-BR" sz="1000" b="1" i="0" u="none" strike="noStrike">
                          <a:effectLst/>
                          <a:latin typeface="Arial" panose="020B0604020202020204" pitchFamily="34" charset="0"/>
                        </a:rPr>
                        <a:t>Omissao De Socorro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3581484314"/>
                  </a:ext>
                </a:extLst>
              </a:tr>
              <a:tr h="160045">
                <a:tc>
                  <a:txBody>
                    <a:bodyPr/>
                    <a:lstStyle/>
                    <a:p>
                      <a:pPr algn="l" fontAlgn="b"/>
                      <a:r>
                        <a:rPr lang="pt-BR" sz="1000" b="1" i="0" u="none" strike="noStrike">
                          <a:effectLst/>
                          <a:latin typeface="Arial" panose="020B0604020202020204" pitchFamily="34" charset="0"/>
                        </a:rPr>
                        <a:t>Outras Infracoes Contra O Patrimonio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900143568"/>
                  </a:ext>
                </a:extLst>
              </a:tr>
              <a:tr h="160045">
                <a:tc>
                  <a:txBody>
                    <a:bodyPr/>
                    <a:lstStyle/>
                    <a:p>
                      <a:pPr algn="l" fontAlgn="b"/>
                      <a:r>
                        <a:rPr lang="pt-BR" sz="1000" b="1" i="0" u="none" strike="noStrike">
                          <a:effectLst/>
                          <a:latin typeface="Arial" panose="020B0604020202020204" pitchFamily="34" charset="0"/>
                        </a:rPr>
                        <a:t>Outros Infracoes C/ A Pessoa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940897536"/>
                  </a:ext>
                </a:extLst>
              </a:tr>
              <a:tr h="160045">
                <a:tc>
                  <a:txBody>
                    <a:bodyPr/>
                    <a:lstStyle/>
                    <a:p>
                      <a:pPr algn="l" fontAlgn="b"/>
                      <a:r>
                        <a:rPr lang="pt-BR" sz="1000" b="1" i="0" u="none" strike="noStrike">
                          <a:effectLst/>
                          <a:latin typeface="Arial" panose="020B0604020202020204" pitchFamily="34" charset="0"/>
                        </a:rPr>
                        <a:t>Perseguicao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390494395"/>
                  </a:ext>
                </a:extLst>
              </a:tr>
              <a:tr h="160045">
                <a:tc>
                  <a:txBody>
                    <a:bodyPr/>
                    <a:lstStyle/>
                    <a:p>
                      <a:pPr algn="l" fontAlgn="b"/>
                      <a:r>
                        <a:rPr lang="pt-BR" sz="1000" b="1" i="0" u="none" strike="noStrike">
                          <a:effectLst/>
                          <a:latin typeface="Arial" panose="020B0604020202020204" pitchFamily="34" charset="0"/>
                        </a:rPr>
                        <a:t>Perturbacao Da Tranquilidade</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extLst>
                  <a:ext uri="{0D108BD9-81ED-4DB2-BD59-A6C34878D82A}">
                    <a16:rowId xmlns:a16="http://schemas.microsoft.com/office/drawing/2014/main" val="1988444044"/>
                  </a:ext>
                </a:extLst>
              </a:tr>
              <a:tr h="160045">
                <a:tc>
                  <a:txBody>
                    <a:bodyPr/>
                    <a:lstStyle/>
                    <a:p>
                      <a:pPr algn="l" fontAlgn="b"/>
                      <a:r>
                        <a:rPr lang="pt-BR" sz="1000" b="1" i="0" u="none" strike="noStrike">
                          <a:effectLst/>
                          <a:latin typeface="Arial" panose="020B0604020202020204" pitchFamily="34" charset="0"/>
                        </a:rPr>
                        <a:t>Perturbacao Do Trabalho Ou Do Sossego Alheios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19773381"/>
                  </a:ext>
                </a:extLst>
              </a:tr>
              <a:tr h="160045">
                <a:tc>
                  <a:txBody>
                    <a:bodyPr/>
                    <a:lstStyle/>
                    <a:p>
                      <a:pPr algn="l" fontAlgn="b"/>
                      <a:r>
                        <a:rPr lang="pt-BR" sz="1000" b="1" i="0" u="none" strike="noStrike">
                          <a:effectLst/>
                          <a:latin typeface="Arial" panose="020B0604020202020204" pitchFamily="34" charset="0"/>
                        </a:rPr>
                        <a:t>Recusa/Dificulta/Nao Assiste Idoso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60159285"/>
                  </a:ext>
                </a:extLst>
              </a:tr>
              <a:tr h="160045">
                <a:tc>
                  <a:txBody>
                    <a:bodyPr/>
                    <a:lstStyle/>
                    <a:p>
                      <a:pPr algn="l" fontAlgn="b"/>
                      <a:r>
                        <a:rPr lang="pt-BR" sz="1000" b="1" i="0" u="none" strike="noStrike">
                          <a:effectLst/>
                          <a:latin typeface="Arial" panose="020B0604020202020204" pitchFamily="34" charset="0"/>
                        </a:rPr>
                        <a:t>Reter Cartao M/Doc.De Benef/Provento/Pensao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571775051"/>
                  </a:ext>
                </a:extLst>
              </a:tr>
              <a:tr h="160045">
                <a:tc>
                  <a:txBody>
                    <a:bodyPr/>
                    <a:lstStyle/>
                    <a:p>
                      <a:pPr algn="l" fontAlgn="b"/>
                      <a:r>
                        <a:rPr lang="pt-BR" sz="1000" b="1" i="0" u="none" strike="noStrike">
                          <a:effectLst/>
                          <a:latin typeface="Arial" panose="020B0604020202020204" pitchFamily="34" charset="0"/>
                        </a:rPr>
                        <a:t>Supressao De Documento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560494544"/>
                  </a:ext>
                </a:extLst>
              </a:tr>
              <a:tr h="160045">
                <a:tc>
                  <a:txBody>
                    <a:bodyPr/>
                    <a:lstStyle/>
                    <a:p>
                      <a:pPr algn="l" fontAlgn="b"/>
                      <a:r>
                        <a:rPr lang="pt-BR" sz="1000" b="1" i="0" u="none" strike="noStrike">
                          <a:effectLst/>
                          <a:latin typeface="Arial" panose="020B0604020202020204" pitchFamily="34" charset="0"/>
                        </a:rPr>
                        <a:t>Vias De Fato / Agressao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236308938"/>
                  </a:ext>
                </a:extLst>
              </a:tr>
              <a:tr h="160045">
                <a:tc>
                  <a:txBody>
                    <a:bodyPr/>
                    <a:lstStyle/>
                    <a:p>
                      <a:pPr algn="l" fontAlgn="b"/>
                      <a:r>
                        <a:rPr lang="pt-BR" sz="1000" b="1" i="0" u="none" strike="noStrike">
                          <a:effectLst/>
                          <a:latin typeface="Arial" panose="020B0604020202020204" pitchFamily="34" charset="0"/>
                        </a:rPr>
                        <a:t>Violencia Psicologica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2598371962"/>
                  </a:ext>
                </a:extLst>
              </a:tr>
              <a:tr h="160045">
                <a:tc>
                  <a:txBody>
                    <a:bodyPr/>
                    <a:lstStyle/>
                    <a:p>
                      <a:pPr algn="l" fontAlgn="b"/>
                      <a:r>
                        <a:rPr lang="pt-BR" sz="1000" b="1" i="0" u="none" strike="noStrike">
                          <a:solidFill>
                            <a:srgbClr val="FFFFFF"/>
                          </a:solidFill>
                          <a:effectLst/>
                          <a:latin typeface="Arial" panose="020B0604020202020204" pitchFamily="34" charset="0"/>
                        </a:rPr>
                        <a:t>TOTAL</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30</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16</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22</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13</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24</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27</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414" marR="9414" marT="9414" marB="0" anchor="b">
                    <a:lnL>
                      <a:noFill/>
                    </a:lnL>
                    <a:lnR>
                      <a:noFill/>
                    </a:lnR>
                    <a:lnT>
                      <a:noFill/>
                    </a:lnT>
                    <a:lnB>
                      <a:noFill/>
                    </a:lnB>
                    <a:solidFill>
                      <a:srgbClr val="203764"/>
                    </a:solidFill>
                  </a:tcPr>
                </a:tc>
                <a:extLst>
                  <a:ext uri="{0D108BD9-81ED-4DB2-BD59-A6C34878D82A}">
                    <a16:rowId xmlns:a16="http://schemas.microsoft.com/office/drawing/2014/main" val="3106154436"/>
                  </a:ext>
                </a:extLst>
              </a:tr>
            </a:tbl>
          </a:graphicData>
        </a:graphic>
      </p:graphicFrame>
      <p:graphicFrame>
        <p:nvGraphicFramePr>
          <p:cNvPr id="3" name="Tabela 2">
            <a:extLst>
              <a:ext uri="{FF2B5EF4-FFF2-40B4-BE49-F238E27FC236}">
                <a16:creationId xmlns:a16="http://schemas.microsoft.com/office/drawing/2014/main" id="{C703170D-0FDF-1265-DE79-101A12166DDA}"/>
              </a:ext>
            </a:extLst>
          </p:cNvPr>
          <p:cNvGraphicFramePr>
            <a:graphicFrameLocks noGrp="1"/>
          </p:cNvGraphicFramePr>
          <p:nvPr>
            <p:extLst>
              <p:ext uri="{D42A27DB-BD31-4B8C-83A1-F6EECF244321}">
                <p14:modId xmlns:p14="http://schemas.microsoft.com/office/powerpoint/2010/main" val="2755535301"/>
              </p:ext>
            </p:extLst>
          </p:nvPr>
        </p:nvGraphicFramePr>
        <p:xfrm>
          <a:off x="3506215" y="1188579"/>
          <a:ext cx="5179570" cy="4661475"/>
        </p:xfrm>
        <a:graphic>
          <a:graphicData uri="http://schemas.openxmlformats.org/drawingml/2006/table">
            <a:tbl>
              <a:tblPr/>
              <a:tblGrid>
                <a:gridCol w="2308498">
                  <a:extLst>
                    <a:ext uri="{9D8B030D-6E8A-4147-A177-3AD203B41FA5}">
                      <a16:colId xmlns:a16="http://schemas.microsoft.com/office/drawing/2014/main" val="3168633646"/>
                    </a:ext>
                  </a:extLst>
                </a:gridCol>
                <a:gridCol w="1629527">
                  <a:extLst>
                    <a:ext uri="{9D8B030D-6E8A-4147-A177-3AD203B41FA5}">
                      <a16:colId xmlns:a16="http://schemas.microsoft.com/office/drawing/2014/main" val="917033949"/>
                    </a:ext>
                  </a:extLst>
                </a:gridCol>
                <a:gridCol w="1241545">
                  <a:extLst>
                    <a:ext uri="{9D8B030D-6E8A-4147-A177-3AD203B41FA5}">
                      <a16:colId xmlns:a16="http://schemas.microsoft.com/office/drawing/2014/main" val="2601566637"/>
                    </a:ext>
                  </a:extLst>
                </a:gridCol>
              </a:tblGrid>
              <a:tr h="358575">
                <a:tc>
                  <a:txBody>
                    <a:bodyPr/>
                    <a:lstStyle/>
                    <a:p>
                      <a:pPr algn="l" fontAlgn="ctr"/>
                      <a:r>
                        <a:rPr lang="pt-BR" sz="1000" b="1" i="0" u="none" strike="noStrike">
                          <a:solidFill>
                            <a:srgbClr val="FFFFFF"/>
                          </a:solidFill>
                          <a:effectLst/>
                          <a:latin typeface="Arial" panose="020B0604020202020204" pitchFamily="34" charset="0"/>
                        </a:rPr>
                        <a:t>SEXO</a:t>
                      </a:r>
                    </a:p>
                  </a:txBody>
                  <a:tcPr marL="9525" marR="9525" marT="9525" marB="0" anchor="ctr">
                    <a:lnL>
                      <a:noFill/>
                    </a:lnL>
                    <a:lnR>
                      <a:noFill/>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Cútis</a:t>
                      </a:r>
                    </a:p>
                  </a:txBody>
                  <a:tcPr marL="9525" marR="9525" marT="9525" marB="0" anchor="ctr">
                    <a:lnL>
                      <a:noFill/>
                    </a:lnL>
                    <a:lnR>
                      <a:noFill/>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Qtde</a:t>
                      </a:r>
                    </a:p>
                  </a:txBody>
                  <a:tcPr marL="9525" marR="9525" marT="9525" marB="0" anchor="ctr">
                    <a:lnL>
                      <a:noFill/>
                    </a:lnL>
                    <a:lnR>
                      <a:noFill/>
                    </a:lnR>
                    <a:lnT>
                      <a:noFill/>
                    </a:lnT>
                    <a:lnB>
                      <a:noFill/>
                    </a:lnB>
                    <a:solidFill>
                      <a:srgbClr val="203764"/>
                    </a:solidFill>
                  </a:tcPr>
                </a:tc>
                <a:extLst>
                  <a:ext uri="{0D108BD9-81ED-4DB2-BD59-A6C34878D82A}">
                    <a16:rowId xmlns:a16="http://schemas.microsoft.com/office/drawing/2014/main" val="68249484"/>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ALBINA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792595968"/>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BRANCA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29</a:t>
                      </a:r>
                    </a:p>
                  </a:txBody>
                  <a:tcPr marL="9525" marR="9525" marT="9525" marB="0" anchor="ctr">
                    <a:lnL>
                      <a:noFill/>
                    </a:lnL>
                    <a:lnR>
                      <a:noFill/>
                    </a:lnR>
                    <a:lnT>
                      <a:noFill/>
                    </a:lnT>
                    <a:lnB>
                      <a:noFill/>
                    </a:lnB>
                  </a:tcPr>
                </a:tc>
                <a:extLst>
                  <a:ext uri="{0D108BD9-81ED-4DB2-BD59-A6C34878D82A}">
                    <a16:rowId xmlns:a16="http://schemas.microsoft.com/office/drawing/2014/main" val="1912251871"/>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IGNORADA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34</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396048137"/>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NEGRA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29</a:t>
                      </a:r>
                    </a:p>
                  </a:txBody>
                  <a:tcPr marL="9525" marR="9525" marT="9525" marB="0" anchor="ctr">
                    <a:lnL>
                      <a:noFill/>
                    </a:lnL>
                    <a:lnR>
                      <a:noFill/>
                    </a:lnR>
                    <a:lnT>
                      <a:noFill/>
                    </a:lnT>
                    <a:lnB>
                      <a:noFill/>
                    </a:lnB>
                  </a:tcPr>
                </a:tc>
                <a:extLst>
                  <a:ext uri="{0D108BD9-81ED-4DB2-BD59-A6C34878D82A}">
                    <a16:rowId xmlns:a16="http://schemas.microsoft.com/office/drawing/2014/main" val="1201317537"/>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PARDA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554192915"/>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ALBINA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765492047"/>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AMARELA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tcPr>
                </a:tc>
                <a:extLst>
                  <a:ext uri="{0D108BD9-81ED-4DB2-BD59-A6C34878D82A}">
                    <a16:rowId xmlns:a16="http://schemas.microsoft.com/office/drawing/2014/main" val="3035691300"/>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BRANCA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17</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17745151"/>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IGNORADA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16</a:t>
                      </a:r>
                    </a:p>
                  </a:txBody>
                  <a:tcPr marL="9525" marR="9525" marT="9525" marB="0" anchor="ctr">
                    <a:lnL>
                      <a:noFill/>
                    </a:lnL>
                    <a:lnR>
                      <a:noFill/>
                    </a:lnR>
                    <a:lnT>
                      <a:noFill/>
                    </a:lnT>
                    <a:lnB>
                      <a:noFill/>
                    </a:lnB>
                  </a:tcPr>
                </a:tc>
                <a:extLst>
                  <a:ext uri="{0D108BD9-81ED-4DB2-BD59-A6C34878D82A}">
                    <a16:rowId xmlns:a16="http://schemas.microsoft.com/office/drawing/2014/main" val="247298098"/>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NEGRA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2517575728"/>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PARDA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43</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792951055"/>
                  </a:ext>
                </a:extLst>
              </a:tr>
              <a:tr h="358575">
                <a:tc gridSpan="2">
                  <a:txBody>
                    <a:bodyPr/>
                    <a:lstStyle/>
                    <a:p>
                      <a:pPr algn="ctr" fontAlgn="b"/>
                      <a:r>
                        <a:rPr lang="pt-BR" sz="1000" b="1" i="0" u="none" strike="noStrike">
                          <a:solidFill>
                            <a:srgbClr val="FFFFFF"/>
                          </a:solidFill>
                          <a:effectLst/>
                          <a:latin typeface="Arial" panose="020B0604020202020204" pitchFamily="34" charset="0"/>
                        </a:rPr>
                        <a:t>TOTAL</a:t>
                      </a:r>
                    </a:p>
                  </a:txBody>
                  <a:tcPr marL="9525" marR="9525" marT="9525" marB="0" anchor="b">
                    <a:lnL>
                      <a:noFill/>
                    </a:lnL>
                    <a:lnR>
                      <a:noFill/>
                    </a:lnR>
                    <a:lnT>
                      <a:noFill/>
                    </a:lnT>
                    <a:lnB>
                      <a:noFill/>
                    </a:lnB>
                    <a:solidFill>
                      <a:srgbClr val="203764"/>
                    </a:solidFill>
                  </a:tcPr>
                </a:tc>
                <a:tc hMerge="1">
                  <a:txBody>
                    <a:bodyPr/>
                    <a:lstStyle/>
                    <a:p>
                      <a:endParaRPr lang="pt-BR"/>
                    </a:p>
                  </a:txBody>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525" marR="9525" marT="9525" marB="0" anchor="b">
                    <a:lnL>
                      <a:noFill/>
                    </a:lnL>
                    <a:lnR>
                      <a:noFill/>
                    </a:lnR>
                    <a:lnT>
                      <a:noFill/>
                    </a:lnT>
                    <a:lnB>
                      <a:noFill/>
                    </a:lnB>
                    <a:solidFill>
                      <a:srgbClr val="203764"/>
                    </a:solidFill>
                  </a:tcPr>
                </a:tc>
                <a:extLst>
                  <a:ext uri="{0D108BD9-81ED-4DB2-BD59-A6C34878D82A}">
                    <a16:rowId xmlns:a16="http://schemas.microsoft.com/office/drawing/2014/main" val="825346688"/>
                  </a:ext>
                </a:extLst>
              </a:tr>
            </a:tbl>
          </a:graphicData>
        </a:graphic>
      </p:graphicFrame>
    </p:spTree>
    <p:extLst>
      <p:ext uri="{BB962C8B-B14F-4D97-AF65-F5344CB8AC3E}">
        <p14:creationId xmlns:p14="http://schemas.microsoft.com/office/powerpoint/2010/main" val="30208918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1657" y="-33364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7049" y="2311834"/>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5916" y="4957835"/>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273" y="7593043"/>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5375" y="-2854013"/>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4279" y="-246788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4" y="583746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8054" y="-2542867"/>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9928" y="-2443373"/>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852" y="6275439"/>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7827" y="5948885"/>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50107" y="-1126363"/>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67077" y="1663496"/>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9592" y="4230856"/>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4" name="CaixaDeTexto 3">
            <a:extLst>
              <a:ext uri="{FF2B5EF4-FFF2-40B4-BE49-F238E27FC236}">
                <a16:creationId xmlns:a16="http://schemas.microsoft.com/office/drawing/2014/main" id="{13DE7AB7-4698-0697-B238-059041426ABA}"/>
              </a:ext>
            </a:extLst>
          </p:cNvPr>
          <p:cNvSpPr txBox="1"/>
          <p:nvPr/>
        </p:nvSpPr>
        <p:spPr>
          <a:xfrm>
            <a:off x="12225694" y="160638"/>
            <a:ext cx="8169546" cy="1754326"/>
          </a:xfrm>
          <a:prstGeom prst="rect">
            <a:avLst/>
          </a:prstGeom>
          <a:noFill/>
        </p:spPr>
        <p:txBody>
          <a:bodyPr wrap="square" rtlCol="0">
            <a:spAutoFit/>
          </a:bodyPr>
          <a:lstStyle/>
          <a:p>
            <a:pPr algn="ctr"/>
            <a:r>
              <a:rPr lang="pt-BR" sz="5400" b="1" i="1" dirty="0">
                <a:latin typeface="Arial Black" panose="020B0A04020102020204" pitchFamily="34" charset="0"/>
              </a:rPr>
              <a:t>Violências Registradas em 2022 </a:t>
            </a:r>
          </a:p>
        </p:txBody>
      </p:sp>
      <p:graphicFrame>
        <p:nvGraphicFramePr>
          <p:cNvPr id="45" name="Tabela 44">
            <a:extLst>
              <a:ext uri="{FF2B5EF4-FFF2-40B4-BE49-F238E27FC236}">
                <a16:creationId xmlns:a16="http://schemas.microsoft.com/office/drawing/2014/main" id="{585331E0-8A93-E75D-4411-38BBBB8216EF}"/>
              </a:ext>
            </a:extLst>
          </p:cNvPr>
          <p:cNvGraphicFramePr>
            <a:graphicFrameLocks noGrp="1"/>
          </p:cNvGraphicFramePr>
          <p:nvPr/>
        </p:nvGraphicFramePr>
        <p:xfrm>
          <a:off x="1344396" y="7860051"/>
          <a:ext cx="9866294" cy="4399458"/>
        </p:xfrm>
        <a:graphic>
          <a:graphicData uri="http://schemas.openxmlformats.org/drawingml/2006/table">
            <a:tbl>
              <a:tblPr/>
              <a:tblGrid>
                <a:gridCol w="3853630">
                  <a:extLst>
                    <a:ext uri="{9D8B030D-6E8A-4147-A177-3AD203B41FA5}">
                      <a16:colId xmlns:a16="http://schemas.microsoft.com/office/drawing/2014/main" val="961129869"/>
                    </a:ext>
                  </a:extLst>
                </a:gridCol>
                <a:gridCol w="451891">
                  <a:extLst>
                    <a:ext uri="{9D8B030D-6E8A-4147-A177-3AD203B41FA5}">
                      <a16:colId xmlns:a16="http://schemas.microsoft.com/office/drawing/2014/main" val="1527071945"/>
                    </a:ext>
                  </a:extLst>
                </a:gridCol>
                <a:gridCol w="451891">
                  <a:extLst>
                    <a:ext uri="{9D8B030D-6E8A-4147-A177-3AD203B41FA5}">
                      <a16:colId xmlns:a16="http://schemas.microsoft.com/office/drawing/2014/main" val="1015765853"/>
                    </a:ext>
                  </a:extLst>
                </a:gridCol>
                <a:gridCol w="451891">
                  <a:extLst>
                    <a:ext uri="{9D8B030D-6E8A-4147-A177-3AD203B41FA5}">
                      <a16:colId xmlns:a16="http://schemas.microsoft.com/office/drawing/2014/main" val="1186245846"/>
                    </a:ext>
                  </a:extLst>
                </a:gridCol>
                <a:gridCol w="451891">
                  <a:extLst>
                    <a:ext uri="{9D8B030D-6E8A-4147-A177-3AD203B41FA5}">
                      <a16:colId xmlns:a16="http://schemas.microsoft.com/office/drawing/2014/main" val="2573792652"/>
                    </a:ext>
                  </a:extLst>
                </a:gridCol>
                <a:gridCol w="451891">
                  <a:extLst>
                    <a:ext uri="{9D8B030D-6E8A-4147-A177-3AD203B41FA5}">
                      <a16:colId xmlns:a16="http://schemas.microsoft.com/office/drawing/2014/main" val="2888890964"/>
                    </a:ext>
                  </a:extLst>
                </a:gridCol>
                <a:gridCol w="451891">
                  <a:extLst>
                    <a:ext uri="{9D8B030D-6E8A-4147-A177-3AD203B41FA5}">
                      <a16:colId xmlns:a16="http://schemas.microsoft.com/office/drawing/2014/main" val="1271386612"/>
                    </a:ext>
                  </a:extLst>
                </a:gridCol>
                <a:gridCol w="451891">
                  <a:extLst>
                    <a:ext uri="{9D8B030D-6E8A-4147-A177-3AD203B41FA5}">
                      <a16:colId xmlns:a16="http://schemas.microsoft.com/office/drawing/2014/main" val="4270776321"/>
                    </a:ext>
                  </a:extLst>
                </a:gridCol>
                <a:gridCol w="451891">
                  <a:extLst>
                    <a:ext uri="{9D8B030D-6E8A-4147-A177-3AD203B41FA5}">
                      <a16:colId xmlns:a16="http://schemas.microsoft.com/office/drawing/2014/main" val="1567557185"/>
                    </a:ext>
                  </a:extLst>
                </a:gridCol>
                <a:gridCol w="426786">
                  <a:extLst>
                    <a:ext uri="{9D8B030D-6E8A-4147-A177-3AD203B41FA5}">
                      <a16:colId xmlns:a16="http://schemas.microsoft.com/office/drawing/2014/main" val="3240856882"/>
                    </a:ext>
                  </a:extLst>
                </a:gridCol>
                <a:gridCol w="414234">
                  <a:extLst>
                    <a:ext uri="{9D8B030D-6E8A-4147-A177-3AD203B41FA5}">
                      <a16:colId xmlns:a16="http://schemas.microsoft.com/office/drawing/2014/main" val="992566970"/>
                    </a:ext>
                  </a:extLst>
                </a:gridCol>
                <a:gridCol w="476997">
                  <a:extLst>
                    <a:ext uri="{9D8B030D-6E8A-4147-A177-3AD203B41FA5}">
                      <a16:colId xmlns:a16="http://schemas.microsoft.com/office/drawing/2014/main" val="1783714933"/>
                    </a:ext>
                  </a:extLst>
                </a:gridCol>
                <a:gridCol w="439339">
                  <a:extLst>
                    <a:ext uri="{9D8B030D-6E8A-4147-A177-3AD203B41FA5}">
                      <a16:colId xmlns:a16="http://schemas.microsoft.com/office/drawing/2014/main" val="303046057"/>
                    </a:ext>
                  </a:extLst>
                </a:gridCol>
                <a:gridCol w="640180">
                  <a:extLst>
                    <a:ext uri="{9D8B030D-6E8A-4147-A177-3AD203B41FA5}">
                      <a16:colId xmlns:a16="http://schemas.microsoft.com/office/drawing/2014/main" val="3668184195"/>
                    </a:ext>
                  </a:extLst>
                </a:gridCol>
              </a:tblGrid>
              <a:tr h="190171">
                <a:tc>
                  <a:txBody>
                    <a:bodyPr/>
                    <a:lstStyle/>
                    <a:p>
                      <a:pPr algn="l" fontAlgn="ctr"/>
                      <a:r>
                        <a:rPr lang="pt-BR" sz="1200" b="1" i="0" u="none" strike="noStrike">
                          <a:solidFill>
                            <a:srgbClr val="FFFFFF"/>
                          </a:solidFill>
                          <a:effectLst/>
                          <a:latin typeface="Arial" panose="020B0604020202020204" pitchFamily="34" charset="0"/>
                        </a:rPr>
                        <a:t>Descrição Natureza</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JAN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FEV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ABR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MAI</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JUL</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AGO</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SET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OUT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NOV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DEZ</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TOTAL</a:t>
                      </a:r>
                    </a:p>
                  </a:txBody>
                  <a:tcPr marL="9414" marR="9414" marT="9414" marB="0" anchor="ctr">
                    <a:lnL w="6350" cap="flat" cmpd="sng" algn="ctr">
                      <a:solidFill>
                        <a:srgbClr val="FFFFFF"/>
                      </a:solidFill>
                      <a:prstDash val="solid"/>
                      <a:round/>
                      <a:headEnd type="none" w="med" len="med"/>
                      <a:tailEnd type="none" w="med" len="med"/>
                    </a:lnL>
                    <a:lnR>
                      <a:noFill/>
                    </a:lnR>
                    <a:lnT>
                      <a:noFill/>
                    </a:lnT>
                    <a:lnB>
                      <a:noFill/>
                    </a:lnB>
                    <a:solidFill>
                      <a:srgbClr val="203764"/>
                    </a:solidFill>
                  </a:tcPr>
                </a:tc>
                <a:extLst>
                  <a:ext uri="{0D108BD9-81ED-4DB2-BD59-A6C34878D82A}">
                    <a16:rowId xmlns:a16="http://schemas.microsoft.com/office/drawing/2014/main" val="1866124223"/>
                  </a:ext>
                </a:extLst>
              </a:tr>
              <a:tr h="160045">
                <a:tc>
                  <a:txBody>
                    <a:bodyPr/>
                    <a:lstStyle/>
                    <a:p>
                      <a:pPr algn="l" fontAlgn="b"/>
                      <a:r>
                        <a:rPr lang="pt-BR" sz="1000" b="1" i="0" u="none" strike="noStrike">
                          <a:effectLst/>
                          <a:latin typeface="Arial" panose="020B0604020202020204" pitchFamily="34" charset="0"/>
                        </a:rPr>
                        <a:t>Abandono De Incapaz</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dirty="0">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extLst>
                  <a:ext uri="{0D108BD9-81ED-4DB2-BD59-A6C34878D82A}">
                    <a16:rowId xmlns:a16="http://schemas.microsoft.com/office/drawing/2014/main" val="2960029942"/>
                  </a:ext>
                </a:extLst>
              </a:tr>
              <a:tr h="160045">
                <a:tc>
                  <a:txBody>
                    <a:bodyPr/>
                    <a:lstStyle/>
                    <a:p>
                      <a:pPr algn="l" fontAlgn="b"/>
                      <a:r>
                        <a:rPr lang="pt-BR" sz="1000" b="1" i="0" u="none" strike="noStrike">
                          <a:effectLst/>
                          <a:latin typeface="Arial" panose="020B0604020202020204" pitchFamily="34" charset="0"/>
                        </a:rPr>
                        <a:t>Ameaca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10</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7</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117</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95715222"/>
                  </a:ext>
                </a:extLst>
              </a:tr>
              <a:tr h="160045">
                <a:tc>
                  <a:txBody>
                    <a:bodyPr/>
                    <a:lstStyle/>
                    <a:p>
                      <a:pPr algn="l" fontAlgn="b"/>
                      <a:r>
                        <a:rPr lang="pt-BR" sz="1000" b="1" i="0" u="none" strike="noStrike">
                          <a:effectLst/>
                          <a:latin typeface="Arial" panose="020B0604020202020204" pitchFamily="34" charset="0"/>
                        </a:rPr>
                        <a:t>Apropriacao Indebita De Coisa Alheia Movel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dirty="0">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861855649"/>
                  </a:ext>
                </a:extLst>
              </a:tr>
              <a:tr h="160045">
                <a:tc>
                  <a:txBody>
                    <a:bodyPr/>
                    <a:lstStyle/>
                    <a:p>
                      <a:pPr algn="l" fontAlgn="b"/>
                      <a:r>
                        <a:rPr lang="pt-BR" sz="1000" b="1" i="0" u="none" strike="noStrike">
                          <a:effectLst/>
                          <a:latin typeface="Arial" panose="020B0604020202020204" pitchFamily="34" charset="0"/>
                        </a:rPr>
                        <a:t>Atrito Verbal</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458892824"/>
                  </a:ext>
                </a:extLst>
              </a:tr>
              <a:tr h="160045">
                <a:tc>
                  <a:txBody>
                    <a:bodyPr/>
                    <a:lstStyle/>
                    <a:p>
                      <a:pPr algn="l" fontAlgn="b"/>
                      <a:r>
                        <a:rPr lang="pt-BR" sz="1000" b="1" i="0" u="none" strike="noStrike">
                          <a:effectLst/>
                          <a:latin typeface="Arial" panose="020B0604020202020204" pitchFamily="34" charset="0"/>
                        </a:rPr>
                        <a:t>Calunia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2021282470"/>
                  </a:ext>
                </a:extLst>
              </a:tr>
              <a:tr h="160045">
                <a:tc>
                  <a:txBody>
                    <a:bodyPr/>
                    <a:lstStyle/>
                    <a:p>
                      <a:pPr algn="l" fontAlgn="b"/>
                      <a:r>
                        <a:rPr lang="pt-BR" sz="1000" b="1" i="0" u="none" strike="noStrike">
                          <a:effectLst/>
                          <a:latin typeface="Arial" panose="020B0604020202020204" pitchFamily="34" charset="0"/>
                        </a:rPr>
                        <a:t>Dano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607213264"/>
                  </a:ext>
                </a:extLst>
              </a:tr>
              <a:tr h="160045">
                <a:tc>
                  <a:txBody>
                    <a:bodyPr/>
                    <a:lstStyle/>
                    <a:p>
                      <a:pPr algn="l" fontAlgn="b"/>
                      <a:r>
                        <a:rPr lang="pt-BR" sz="1000" b="1" i="0" u="none" strike="noStrike">
                          <a:effectLst/>
                          <a:latin typeface="Arial" panose="020B0604020202020204" pitchFamily="34" charset="0"/>
                        </a:rPr>
                        <a:t>Descumprimento De Medida Protetiva De Urgencia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612516815"/>
                  </a:ext>
                </a:extLst>
              </a:tr>
              <a:tr h="160045">
                <a:tc>
                  <a:txBody>
                    <a:bodyPr/>
                    <a:lstStyle/>
                    <a:p>
                      <a:pPr algn="l" fontAlgn="b"/>
                      <a:r>
                        <a:rPr lang="pt-BR" sz="1000" b="1" i="0" u="none" strike="noStrike">
                          <a:effectLst/>
                          <a:latin typeface="Arial" panose="020B0604020202020204" pitchFamily="34" charset="0"/>
                        </a:rPr>
                        <a:t>Difamacao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217870402"/>
                  </a:ext>
                </a:extLst>
              </a:tr>
              <a:tr h="160045">
                <a:tc>
                  <a:txBody>
                    <a:bodyPr/>
                    <a:lstStyle/>
                    <a:p>
                      <a:pPr algn="l" fontAlgn="b"/>
                      <a:r>
                        <a:rPr lang="pt-BR" sz="1000" b="1" i="0" u="none" strike="noStrike">
                          <a:effectLst/>
                          <a:latin typeface="Arial" panose="020B0604020202020204" pitchFamily="34" charset="0"/>
                        </a:rPr>
                        <a:t>Estelionato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280341078"/>
                  </a:ext>
                </a:extLst>
              </a:tr>
              <a:tr h="160045">
                <a:tc>
                  <a:txBody>
                    <a:bodyPr/>
                    <a:lstStyle/>
                    <a:p>
                      <a:pPr algn="l" fontAlgn="b"/>
                      <a:r>
                        <a:rPr lang="pt-BR" sz="1000" b="1" i="0" u="none" strike="noStrike">
                          <a:effectLst/>
                          <a:latin typeface="Arial" panose="020B0604020202020204" pitchFamily="34" charset="0"/>
                        </a:rPr>
                        <a:t>Falsidade Ideologica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791323370"/>
                  </a:ext>
                </a:extLst>
              </a:tr>
              <a:tr h="160045">
                <a:tc>
                  <a:txBody>
                    <a:bodyPr/>
                    <a:lstStyle/>
                    <a:p>
                      <a:pPr algn="l" fontAlgn="b"/>
                      <a:r>
                        <a:rPr lang="pt-BR" sz="1000" b="1" i="0" u="none" strike="noStrike">
                          <a:effectLst/>
                          <a:latin typeface="Arial" panose="020B0604020202020204" pitchFamily="34" charset="0"/>
                        </a:rPr>
                        <a:t>Furto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21</a:t>
                      </a:r>
                    </a:p>
                  </a:txBody>
                  <a:tcPr marL="9414" marR="9414" marT="9414" marB="0" anchor="ctr">
                    <a:lnL>
                      <a:noFill/>
                    </a:lnL>
                    <a:lnR>
                      <a:noFill/>
                    </a:lnR>
                    <a:lnT>
                      <a:noFill/>
                    </a:lnT>
                    <a:lnB>
                      <a:noFill/>
                    </a:lnB>
                  </a:tcPr>
                </a:tc>
                <a:extLst>
                  <a:ext uri="{0D108BD9-81ED-4DB2-BD59-A6C34878D82A}">
                    <a16:rowId xmlns:a16="http://schemas.microsoft.com/office/drawing/2014/main" val="3124548823"/>
                  </a:ext>
                </a:extLst>
              </a:tr>
              <a:tr h="160045">
                <a:tc>
                  <a:txBody>
                    <a:bodyPr/>
                    <a:lstStyle/>
                    <a:p>
                      <a:pPr algn="l" fontAlgn="b"/>
                      <a:r>
                        <a:rPr lang="pt-BR" sz="1000" b="1" i="0" u="none" strike="noStrike">
                          <a:effectLst/>
                          <a:latin typeface="Arial" panose="020B0604020202020204" pitchFamily="34" charset="0"/>
                        </a:rPr>
                        <a:t>Injuria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736487926"/>
                  </a:ext>
                </a:extLst>
              </a:tr>
              <a:tr h="160045">
                <a:tc>
                  <a:txBody>
                    <a:bodyPr/>
                    <a:lstStyle/>
                    <a:p>
                      <a:pPr algn="l" fontAlgn="b"/>
                      <a:r>
                        <a:rPr lang="pt-BR" sz="1000" b="1" i="0" u="none" strike="noStrike">
                          <a:effectLst/>
                          <a:latin typeface="Arial" panose="020B0604020202020204" pitchFamily="34" charset="0"/>
                        </a:rPr>
                        <a:t>Lesao Corporal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30</a:t>
                      </a:r>
                    </a:p>
                  </a:txBody>
                  <a:tcPr marL="9414" marR="9414" marT="9414" marB="0" anchor="ctr">
                    <a:lnL>
                      <a:noFill/>
                    </a:lnL>
                    <a:lnR>
                      <a:noFill/>
                    </a:lnR>
                    <a:lnT>
                      <a:noFill/>
                    </a:lnT>
                    <a:lnB>
                      <a:noFill/>
                    </a:lnB>
                  </a:tcPr>
                </a:tc>
                <a:extLst>
                  <a:ext uri="{0D108BD9-81ED-4DB2-BD59-A6C34878D82A}">
                    <a16:rowId xmlns:a16="http://schemas.microsoft.com/office/drawing/2014/main" val="1323857488"/>
                  </a:ext>
                </a:extLst>
              </a:tr>
              <a:tr h="160045">
                <a:tc>
                  <a:txBody>
                    <a:bodyPr/>
                    <a:lstStyle/>
                    <a:p>
                      <a:pPr algn="l" fontAlgn="b"/>
                      <a:r>
                        <a:rPr lang="pt-BR" sz="1000" b="1" i="0" u="none" strike="noStrike">
                          <a:effectLst/>
                          <a:latin typeface="Arial" panose="020B0604020202020204" pitchFamily="34" charset="0"/>
                        </a:rPr>
                        <a:t>Maus Tratos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385490751"/>
                  </a:ext>
                </a:extLst>
              </a:tr>
              <a:tr h="160045">
                <a:tc>
                  <a:txBody>
                    <a:bodyPr/>
                    <a:lstStyle/>
                    <a:p>
                      <a:pPr algn="l" fontAlgn="b"/>
                      <a:r>
                        <a:rPr lang="pt-BR" sz="1000" b="1" i="0" u="none" strike="noStrike">
                          <a:effectLst/>
                          <a:latin typeface="Arial" panose="020B0604020202020204" pitchFamily="34" charset="0"/>
                        </a:rPr>
                        <a:t>Omissao De Socorro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3581484314"/>
                  </a:ext>
                </a:extLst>
              </a:tr>
              <a:tr h="160045">
                <a:tc>
                  <a:txBody>
                    <a:bodyPr/>
                    <a:lstStyle/>
                    <a:p>
                      <a:pPr algn="l" fontAlgn="b"/>
                      <a:r>
                        <a:rPr lang="pt-BR" sz="1000" b="1" i="0" u="none" strike="noStrike">
                          <a:effectLst/>
                          <a:latin typeface="Arial" panose="020B0604020202020204" pitchFamily="34" charset="0"/>
                        </a:rPr>
                        <a:t>Outras Infracoes Contra O Patrimonio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900143568"/>
                  </a:ext>
                </a:extLst>
              </a:tr>
              <a:tr h="160045">
                <a:tc>
                  <a:txBody>
                    <a:bodyPr/>
                    <a:lstStyle/>
                    <a:p>
                      <a:pPr algn="l" fontAlgn="b"/>
                      <a:r>
                        <a:rPr lang="pt-BR" sz="1000" b="1" i="0" u="none" strike="noStrike">
                          <a:effectLst/>
                          <a:latin typeface="Arial" panose="020B0604020202020204" pitchFamily="34" charset="0"/>
                        </a:rPr>
                        <a:t>Outros Infracoes C/ A Pessoa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940897536"/>
                  </a:ext>
                </a:extLst>
              </a:tr>
              <a:tr h="160045">
                <a:tc>
                  <a:txBody>
                    <a:bodyPr/>
                    <a:lstStyle/>
                    <a:p>
                      <a:pPr algn="l" fontAlgn="b"/>
                      <a:r>
                        <a:rPr lang="pt-BR" sz="1000" b="1" i="0" u="none" strike="noStrike">
                          <a:effectLst/>
                          <a:latin typeface="Arial" panose="020B0604020202020204" pitchFamily="34" charset="0"/>
                        </a:rPr>
                        <a:t>Perseguicao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390494395"/>
                  </a:ext>
                </a:extLst>
              </a:tr>
              <a:tr h="160045">
                <a:tc>
                  <a:txBody>
                    <a:bodyPr/>
                    <a:lstStyle/>
                    <a:p>
                      <a:pPr algn="l" fontAlgn="b"/>
                      <a:r>
                        <a:rPr lang="pt-BR" sz="1000" b="1" i="0" u="none" strike="noStrike">
                          <a:effectLst/>
                          <a:latin typeface="Arial" panose="020B0604020202020204" pitchFamily="34" charset="0"/>
                        </a:rPr>
                        <a:t>Perturbacao Da Tranquilidade</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extLst>
                  <a:ext uri="{0D108BD9-81ED-4DB2-BD59-A6C34878D82A}">
                    <a16:rowId xmlns:a16="http://schemas.microsoft.com/office/drawing/2014/main" val="1988444044"/>
                  </a:ext>
                </a:extLst>
              </a:tr>
              <a:tr h="160045">
                <a:tc>
                  <a:txBody>
                    <a:bodyPr/>
                    <a:lstStyle/>
                    <a:p>
                      <a:pPr algn="l" fontAlgn="b"/>
                      <a:r>
                        <a:rPr lang="pt-BR" sz="1000" b="1" i="0" u="none" strike="noStrike">
                          <a:effectLst/>
                          <a:latin typeface="Arial" panose="020B0604020202020204" pitchFamily="34" charset="0"/>
                        </a:rPr>
                        <a:t>Perturbacao Do Trabalho Ou Do Sossego Alheios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19773381"/>
                  </a:ext>
                </a:extLst>
              </a:tr>
              <a:tr h="160045">
                <a:tc>
                  <a:txBody>
                    <a:bodyPr/>
                    <a:lstStyle/>
                    <a:p>
                      <a:pPr algn="l" fontAlgn="b"/>
                      <a:r>
                        <a:rPr lang="pt-BR" sz="1000" b="1" i="0" u="none" strike="noStrike">
                          <a:effectLst/>
                          <a:latin typeface="Arial" panose="020B0604020202020204" pitchFamily="34" charset="0"/>
                        </a:rPr>
                        <a:t>Recusa/Dificulta/Nao Assiste Idoso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60159285"/>
                  </a:ext>
                </a:extLst>
              </a:tr>
              <a:tr h="160045">
                <a:tc>
                  <a:txBody>
                    <a:bodyPr/>
                    <a:lstStyle/>
                    <a:p>
                      <a:pPr algn="l" fontAlgn="b"/>
                      <a:r>
                        <a:rPr lang="pt-BR" sz="1000" b="1" i="0" u="none" strike="noStrike">
                          <a:effectLst/>
                          <a:latin typeface="Arial" panose="020B0604020202020204" pitchFamily="34" charset="0"/>
                        </a:rPr>
                        <a:t>Reter Cartao M/Doc.De Benef/Provento/Pensao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571775051"/>
                  </a:ext>
                </a:extLst>
              </a:tr>
              <a:tr h="160045">
                <a:tc>
                  <a:txBody>
                    <a:bodyPr/>
                    <a:lstStyle/>
                    <a:p>
                      <a:pPr algn="l" fontAlgn="b"/>
                      <a:r>
                        <a:rPr lang="pt-BR" sz="1000" b="1" i="0" u="none" strike="noStrike">
                          <a:effectLst/>
                          <a:latin typeface="Arial" panose="020B0604020202020204" pitchFamily="34" charset="0"/>
                        </a:rPr>
                        <a:t>Supressao De Documento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560494544"/>
                  </a:ext>
                </a:extLst>
              </a:tr>
              <a:tr h="160045">
                <a:tc>
                  <a:txBody>
                    <a:bodyPr/>
                    <a:lstStyle/>
                    <a:p>
                      <a:pPr algn="l" fontAlgn="b"/>
                      <a:r>
                        <a:rPr lang="pt-BR" sz="1000" b="1" i="0" u="none" strike="noStrike">
                          <a:effectLst/>
                          <a:latin typeface="Arial" panose="020B0604020202020204" pitchFamily="34" charset="0"/>
                        </a:rPr>
                        <a:t>Vias De Fato / Agressao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236308938"/>
                  </a:ext>
                </a:extLst>
              </a:tr>
              <a:tr h="160045">
                <a:tc>
                  <a:txBody>
                    <a:bodyPr/>
                    <a:lstStyle/>
                    <a:p>
                      <a:pPr algn="l" fontAlgn="b"/>
                      <a:r>
                        <a:rPr lang="pt-BR" sz="1000" b="1" i="0" u="none" strike="noStrike">
                          <a:effectLst/>
                          <a:latin typeface="Arial" panose="020B0604020202020204" pitchFamily="34" charset="0"/>
                        </a:rPr>
                        <a:t>Violencia Psicologica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2598371962"/>
                  </a:ext>
                </a:extLst>
              </a:tr>
              <a:tr h="160045">
                <a:tc>
                  <a:txBody>
                    <a:bodyPr/>
                    <a:lstStyle/>
                    <a:p>
                      <a:pPr algn="l" fontAlgn="b"/>
                      <a:r>
                        <a:rPr lang="pt-BR" sz="1000" b="1" i="0" u="none" strike="noStrike">
                          <a:solidFill>
                            <a:srgbClr val="FFFFFF"/>
                          </a:solidFill>
                          <a:effectLst/>
                          <a:latin typeface="Arial" panose="020B0604020202020204" pitchFamily="34" charset="0"/>
                        </a:rPr>
                        <a:t>TOTAL</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30</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16</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22</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13</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24</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dirty="0">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27</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414" marR="9414" marT="9414" marB="0" anchor="b">
                    <a:lnL>
                      <a:noFill/>
                    </a:lnL>
                    <a:lnR>
                      <a:noFill/>
                    </a:lnR>
                    <a:lnT>
                      <a:noFill/>
                    </a:lnT>
                    <a:lnB>
                      <a:noFill/>
                    </a:lnB>
                    <a:solidFill>
                      <a:srgbClr val="203764"/>
                    </a:solidFill>
                  </a:tcPr>
                </a:tc>
                <a:extLst>
                  <a:ext uri="{0D108BD9-81ED-4DB2-BD59-A6C34878D82A}">
                    <a16:rowId xmlns:a16="http://schemas.microsoft.com/office/drawing/2014/main" val="3106154436"/>
                  </a:ext>
                </a:extLst>
              </a:tr>
            </a:tbl>
          </a:graphicData>
        </a:graphic>
      </p:graphicFrame>
      <p:graphicFrame>
        <p:nvGraphicFramePr>
          <p:cNvPr id="3" name="Tabela 2">
            <a:extLst>
              <a:ext uri="{FF2B5EF4-FFF2-40B4-BE49-F238E27FC236}">
                <a16:creationId xmlns:a16="http://schemas.microsoft.com/office/drawing/2014/main" id="{C703170D-0FDF-1265-DE79-101A12166DDA}"/>
              </a:ext>
            </a:extLst>
          </p:cNvPr>
          <p:cNvGraphicFramePr>
            <a:graphicFrameLocks noGrp="1"/>
          </p:cNvGraphicFramePr>
          <p:nvPr>
            <p:extLst>
              <p:ext uri="{D42A27DB-BD31-4B8C-83A1-F6EECF244321}">
                <p14:modId xmlns:p14="http://schemas.microsoft.com/office/powerpoint/2010/main" val="3231998060"/>
              </p:ext>
            </p:extLst>
          </p:nvPr>
        </p:nvGraphicFramePr>
        <p:xfrm>
          <a:off x="3860288" y="8953490"/>
          <a:ext cx="5179570" cy="4661475"/>
        </p:xfrm>
        <a:graphic>
          <a:graphicData uri="http://schemas.openxmlformats.org/drawingml/2006/table">
            <a:tbl>
              <a:tblPr/>
              <a:tblGrid>
                <a:gridCol w="2308498">
                  <a:extLst>
                    <a:ext uri="{9D8B030D-6E8A-4147-A177-3AD203B41FA5}">
                      <a16:colId xmlns:a16="http://schemas.microsoft.com/office/drawing/2014/main" val="3168633646"/>
                    </a:ext>
                  </a:extLst>
                </a:gridCol>
                <a:gridCol w="1629527">
                  <a:extLst>
                    <a:ext uri="{9D8B030D-6E8A-4147-A177-3AD203B41FA5}">
                      <a16:colId xmlns:a16="http://schemas.microsoft.com/office/drawing/2014/main" val="917033949"/>
                    </a:ext>
                  </a:extLst>
                </a:gridCol>
                <a:gridCol w="1241545">
                  <a:extLst>
                    <a:ext uri="{9D8B030D-6E8A-4147-A177-3AD203B41FA5}">
                      <a16:colId xmlns:a16="http://schemas.microsoft.com/office/drawing/2014/main" val="2601566637"/>
                    </a:ext>
                  </a:extLst>
                </a:gridCol>
              </a:tblGrid>
              <a:tr h="358575">
                <a:tc>
                  <a:txBody>
                    <a:bodyPr/>
                    <a:lstStyle/>
                    <a:p>
                      <a:pPr algn="l" fontAlgn="ctr"/>
                      <a:r>
                        <a:rPr lang="pt-BR" sz="1000" b="1" i="0" u="none" strike="noStrike" dirty="0">
                          <a:solidFill>
                            <a:srgbClr val="FFFFFF"/>
                          </a:solidFill>
                          <a:effectLst/>
                          <a:latin typeface="Arial" panose="020B0604020202020204" pitchFamily="34" charset="0"/>
                        </a:rPr>
                        <a:t>SEXO</a:t>
                      </a:r>
                    </a:p>
                  </a:txBody>
                  <a:tcPr marL="9525" marR="9525" marT="9525" marB="0" anchor="ctr">
                    <a:lnL>
                      <a:noFill/>
                    </a:lnL>
                    <a:lnR>
                      <a:noFill/>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Cútis</a:t>
                      </a:r>
                    </a:p>
                  </a:txBody>
                  <a:tcPr marL="9525" marR="9525" marT="9525" marB="0" anchor="ctr">
                    <a:lnL>
                      <a:noFill/>
                    </a:lnL>
                    <a:lnR>
                      <a:noFill/>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Qtde</a:t>
                      </a:r>
                    </a:p>
                  </a:txBody>
                  <a:tcPr marL="9525" marR="9525" marT="9525" marB="0" anchor="ctr">
                    <a:lnL>
                      <a:noFill/>
                    </a:lnL>
                    <a:lnR>
                      <a:noFill/>
                    </a:lnR>
                    <a:lnT>
                      <a:noFill/>
                    </a:lnT>
                    <a:lnB>
                      <a:noFill/>
                    </a:lnB>
                    <a:solidFill>
                      <a:srgbClr val="203764"/>
                    </a:solidFill>
                  </a:tcPr>
                </a:tc>
                <a:extLst>
                  <a:ext uri="{0D108BD9-81ED-4DB2-BD59-A6C34878D82A}">
                    <a16:rowId xmlns:a16="http://schemas.microsoft.com/office/drawing/2014/main" val="68249484"/>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ALBINA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792595968"/>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BRANCA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29</a:t>
                      </a:r>
                    </a:p>
                  </a:txBody>
                  <a:tcPr marL="9525" marR="9525" marT="9525" marB="0" anchor="ctr">
                    <a:lnL>
                      <a:noFill/>
                    </a:lnL>
                    <a:lnR>
                      <a:noFill/>
                    </a:lnR>
                    <a:lnT>
                      <a:noFill/>
                    </a:lnT>
                    <a:lnB>
                      <a:noFill/>
                    </a:lnB>
                  </a:tcPr>
                </a:tc>
                <a:extLst>
                  <a:ext uri="{0D108BD9-81ED-4DB2-BD59-A6C34878D82A}">
                    <a16:rowId xmlns:a16="http://schemas.microsoft.com/office/drawing/2014/main" val="1912251871"/>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IGNORADA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34</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396048137"/>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NEGRA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29</a:t>
                      </a:r>
                    </a:p>
                  </a:txBody>
                  <a:tcPr marL="9525" marR="9525" marT="9525" marB="0" anchor="ctr">
                    <a:lnL>
                      <a:noFill/>
                    </a:lnL>
                    <a:lnR>
                      <a:noFill/>
                    </a:lnR>
                    <a:lnT>
                      <a:noFill/>
                    </a:lnT>
                    <a:lnB>
                      <a:noFill/>
                    </a:lnB>
                  </a:tcPr>
                </a:tc>
                <a:extLst>
                  <a:ext uri="{0D108BD9-81ED-4DB2-BD59-A6C34878D82A}">
                    <a16:rowId xmlns:a16="http://schemas.microsoft.com/office/drawing/2014/main" val="1201317537"/>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PARDA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554192915"/>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ALBINA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765492047"/>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AMARELA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tcPr>
                </a:tc>
                <a:extLst>
                  <a:ext uri="{0D108BD9-81ED-4DB2-BD59-A6C34878D82A}">
                    <a16:rowId xmlns:a16="http://schemas.microsoft.com/office/drawing/2014/main" val="3035691300"/>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BRANCA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17</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17745151"/>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IGNORADA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16</a:t>
                      </a:r>
                    </a:p>
                  </a:txBody>
                  <a:tcPr marL="9525" marR="9525" marT="9525" marB="0" anchor="ctr">
                    <a:lnL>
                      <a:noFill/>
                    </a:lnL>
                    <a:lnR>
                      <a:noFill/>
                    </a:lnR>
                    <a:lnT>
                      <a:noFill/>
                    </a:lnT>
                    <a:lnB>
                      <a:noFill/>
                    </a:lnB>
                  </a:tcPr>
                </a:tc>
                <a:extLst>
                  <a:ext uri="{0D108BD9-81ED-4DB2-BD59-A6C34878D82A}">
                    <a16:rowId xmlns:a16="http://schemas.microsoft.com/office/drawing/2014/main" val="247298098"/>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NEGRA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2517575728"/>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PARDA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43</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792951055"/>
                  </a:ext>
                </a:extLst>
              </a:tr>
              <a:tr h="358575">
                <a:tc gridSpan="2">
                  <a:txBody>
                    <a:bodyPr/>
                    <a:lstStyle/>
                    <a:p>
                      <a:pPr algn="ctr" fontAlgn="b"/>
                      <a:r>
                        <a:rPr lang="pt-BR" sz="1000" b="1" i="0" u="none" strike="noStrike">
                          <a:solidFill>
                            <a:srgbClr val="FFFFFF"/>
                          </a:solidFill>
                          <a:effectLst/>
                          <a:latin typeface="Arial" panose="020B0604020202020204" pitchFamily="34" charset="0"/>
                        </a:rPr>
                        <a:t>TOTAL</a:t>
                      </a:r>
                    </a:p>
                  </a:txBody>
                  <a:tcPr marL="9525" marR="9525" marT="9525" marB="0" anchor="b">
                    <a:lnL>
                      <a:noFill/>
                    </a:lnL>
                    <a:lnR>
                      <a:noFill/>
                    </a:lnR>
                    <a:lnT>
                      <a:noFill/>
                    </a:lnT>
                    <a:lnB>
                      <a:noFill/>
                    </a:lnB>
                    <a:solidFill>
                      <a:srgbClr val="203764"/>
                    </a:solidFill>
                  </a:tcPr>
                </a:tc>
                <a:tc hMerge="1">
                  <a:txBody>
                    <a:bodyPr/>
                    <a:lstStyle/>
                    <a:p>
                      <a:endParaRPr lang="pt-BR"/>
                    </a:p>
                  </a:txBody>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525" marR="9525" marT="9525" marB="0" anchor="b">
                    <a:lnL>
                      <a:noFill/>
                    </a:lnL>
                    <a:lnR>
                      <a:noFill/>
                    </a:lnR>
                    <a:lnT>
                      <a:noFill/>
                    </a:lnT>
                    <a:lnB>
                      <a:noFill/>
                    </a:lnB>
                    <a:solidFill>
                      <a:srgbClr val="203764"/>
                    </a:solidFill>
                  </a:tcPr>
                </a:tc>
                <a:extLst>
                  <a:ext uri="{0D108BD9-81ED-4DB2-BD59-A6C34878D82A}">
                    <a16:rowId xmlns:a16="http://schemas.microsoft.com/office/drawing/2014/main" val="825346688"/>
                  </a:ext>
                </a:extLst>
              </a:tr>
            </a:tbl>
          </a:graphicData>
        </a:graphic>
      </p:graphicFrame>
      <p:graphicFrame>
        <p:nvGraphicFramePr>
          <p:cNvPr id="16" name="Tabela 15">
            <a:extLst>
              <a:ext uri="{FF2B5EF4-FFF2-40B4-BE49-F238E27FC236}">
                <a16:creationId xmlns:a16="http://schemas.microsoft.com/office/drawing/2014/main" id="{21DF16CD-0815-F954-D34C-BD660983ACA1}"/>
              </a:ext>
            </a:extLst>
          </p:cNvPr>
          <p:cNvGraphicFramePr>
            <a:graphicFrameLocks noGrp="1"/>
          </p:cNvGraphicFramePr>
          <p:nvPr>
            <p:extLst>
              <p:ext uri="{D42A27DB-BD31-4B8C-83A1-F6EECF244321}">
                <p14:modId xmlns:p14="http://schemas.microsoft.com/office/powerpoint/2010/main" val="2497525013"/>
              </p:ext>
            </p:extLst>
          </p:nvPr>
        </p:nvGraphicFramePr>
        <p:xfrm>
          <a:off x="4174537" y="639960"/>
          <a:ext cx="3800289" cy="5657550"/>
        </p:xfrm>
        <a:graphic>
          <a:graphicData uri="http://schemas.openxmlformats.org/drawingml/2006/table">
            <a:tbl>
              <a:tblPr/>
              <a:tblGrid>
                <a:gridCol w="3232825">
                  <a:extLst>
                    <a:ext uri="{9D8B030D-6E8A-4147-A177-3AD203B41FA5}">
                      <a16:colId xmlns:a16="http://schemas.microsoft.com/office/drawing/2014/main" val="794098369"/>
                    </a:ext>
                  </a:extLst>
                </a:gridCol>
                <a:gridCol w="567464">
                  <a:extLst>
                    <a:ext uri="{9D8B030D-6E8A-4147-A177-3AD203B41FA5}">
                      <a16:colId xmlns:a16="http://schemas.microsoft.com/office/drawing/2014/main" val="2386547758"/>
                    </a:ext>
                  </a:extLst>
                </a:gridCol>
              </a:tblGrid>
              <a:tr h="226302">
                <a:tc>
                  <a:txBody>
                    <a:bodyPr/>
                    <a:lstStyle/>
                    <a:p>
                      <a:pPr algn="l" fontAlgn="ctr"/>
                      <a:r>
                        <a:rPr lang="pt-BR" sz="1000" b="1" i="0" u="none" strike="noStrike">
                          <a:solidFill>
                            <a:srgbClr val="FFFFFF"/>
                          </a:solidFill>
                          <a:effectLst/>
                          <a:latin typeface="Arial" panose="020B0604020202020204" pitchFamily="34" charset="0"/>
                        </a:rPr>
                        <a:t>BAIRRO DO ENVOLVIDO</a:t>
                      </a:r>
                    </a:p>
                  </a:txBody>
                  <a:tcPr marL="9525" marR="9525" marT="9525" marB="0" anchor="ctr">
                    <a:lnL>
                      <a:noFill/>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QTDE</a:t>
                      </a:r>
                    </a:p>
                  </a:txBody>
                  <a:tcPr marL="9525" marR="9525" marT="9525" marB="0" anchor="ctr">
                    <a:lnL w="6350" cap="flat" cmpd="sng" algn="ctr">
                      <a:solidFill>
                        <a:srgbClr val="FFFFFF"/>
                      </a:solidFill>
                      <a:prstDash val="solid"/>
                      <a:round/>
                      <a:headEnd type="none" w="med" len="med"/>
                      <a:tailEnd type="none" w="med" len="med"/>
                    </a:lnL>
                    <a:lnR>
                      <a:noFill/>
                    </a:lnR>
                    <a:lnT>
                      <a:noFill/>
                    </a:lnT>
                    <a:lnB>
                      <a:noFill/>
                    </a:lnB>
                    <a:solidFill>
                      <a:srgbClr val="203764"/>
                    </a:solidFill>
                  </a:tcPr>
                </a:tc>
                <a:extLst>
                  <a:ext uri="{0D108BD9-81ED-4DB2-BD59-A6C34878D82A}">
                    <a16:rowId xmlns:a16="http://schemas.microsoft.com/office/drawing/2014/main" val="864528207"/>
                  </a:ext>
                </a:extLst>
              </a:tr>
              <a:tr h="226302">
                <a:tc>
                  <a:txBody>
                    <a:bodyPr/>
                    <a:lstStyle/>
                    <a:p>
                      <a:pPr algn="l" fontAlgn="b"/>
                      <a:r>
                        <a:rPr lang="pt-BR" sz="1000" b="0" i="0" u="none" strike="noStrike">
                          <a:effectLst/>
                          <a:latin typeface="Arial" panose="020B0604020202020204" pitchFamily="34" charset="0"/>
                        </a:rPr>
                        <a:t>Ondina Vasconcelos De Oliveira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21</a:t>
                      </a:r>
                    </a:p>
                  </a:txBody>
                  <a:tcPr marL="9525" marR="9525" marT="9525" marB="0" anchor="ctr">
                    <a:lnL>
                      <a:noFill/>
                    </a:lnL>
                    <a:lnR>
                      <a:noFill/>
                    </a:lnR>
                    <a:lnT>
                      <a:noFill/>
                    </a:lnT>
                    <a:lnB>
                      <a:noFill/>
                    </a:lnB>
                  </a:tcPr>
                </a:tc>
                <a:extLst>
                  <a:ext uri="{0D108BD9-81ED-4DB2-BD59-A6C34878D82A}">
                    <a16:rowId xmlns:a16="http://schemas.microsoft.com/office/drawing/2014/main" val="515954154"/>
                  </a:ext>
                </a:extLst>
              </a:tr>
              <a:tr h="226302">
                <a:tc>
                  <a:txBody>
                    <a:bodyPr/>
                    <a:lstStyle/>
                    <a:p>
                      <a:pPr algn="l" fontAlgn="b"/>
                      <a:r>
                        <a:rPr lang="pt-BR" sz="1000" b="0" i="0" u="none" strike="noStrike">
                          <a:effectLst/>
                          <a:latin typeface="Arial" panose="020B0604020202020204" pitchFamily="34" charset="0"/>
                        </a:rPr>
                        <a:t>Interlagos Dois</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921957428"/>
                  </a:ext>
                </a:extLst>
              </a:tr>
              <a:tr h="226302">
                <a:tc>
                  <a:txBody>
                    <a:bodyPr/>
                    <a:lstStyle/>
                    <a:p>
                      <a:pPr algn="l" fontAlgn="b"/>
                      <a:r>
                        <a:rPr lang="pt-BR" sz="1000" b="0" i="0" u="none" strike="noStrike">
                          <a:effectLst/>
                          <a:latin typeface="Arial" panose="020B0604020202020204" pitchFamily="34" charset="0"/>
                        </a:rPr>
                        <a:t>Barreiro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10</a:t>
                      </a:r>
                    </a:p>
                  </a:txBody>
                  <a:tcPr marL="9525" marR="9525" marT="9525" marB="0" anchor="ctr">
                    <a:lnL>
                      <a:noFill/>
                    </a:lnL>
                    <a:lnR>
                      <a:noFill/>
                    </a:lnR>
                    <a:lnT>
                      <a:noFill/>
                    </a:lnT>
                    <a:lnB>
                      <a:noFill/>
                    </a:lnB>
                  </a:tcPr>
                </a:tc>
                <a:extLst>
                  <a:ext uri="{0D108BD9-81ED-4DB2-BD59-A6C34878D82A}">
                    <a16:rowId xmlns:a16="http://schemas.microsoft.com/office/drawing/2014/main" val="152971357"/>
                  </a:ext>
                </a:extLst>
              </a:tr>
              <a:tr h="226302">
                <a:tc>
                  <a:txBody>
                    <a:bodyPr/>
                    <a:lstStyle/>
                    <a:p>
                      <a:pPr algn="l" fontAlgn="b"/>
                      <a:r>
                        <a:rPr lang="pt-BR" sz="1000" b="0" i="0" u="none" strike="noStrike">
                          <a:effectLst/>
                          <a:latin typeface="Arial" panose="020B0604020202020204" pitchFamily="34" charset="0"/>
                        </a:rPr>
                        <a:t>Sao Francisco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573973751"/>
                  </a:ext>
                </a:extLst>
              </a:tr>
              <a:tr h="226302">
                <a:tc>
                  <a:txBody>
                    <a:bodyPr/>
                    <a:lstStyle/>
                    <a:p>
                      <a:pPr algn="l" fontAlgn="b"/>
                      <a:r>
                        <a:rPr lang="pt-BR" sz="1000" b="0" i="0" u="none" strike="noStrike">
                          <a:effectLst/>
                          <a:latin typeface="Arial" panose="020B0604020202020204" pitchFamily="34" charset="0"/>
                        </a:rPr>
                        <a:t>Outro Município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8</a:t>
                      </a:r>
                    </a:p>
                  </a:txBody>
                  <a:tcPr marL="9525" marR="9525" marT="9525" marB="0" anchor="ctr">
                    <a:lnL>
                      <a:noFill/>
                    </a:lnL>
                    <a:lnR>
                      <a:noFill/>
                    </a:lnR>
                    <a:lnT>
                      <a:noFill/>
                    </a:lnT>
                    <a:lnB>
                      <a:noFill/>
                    </a:lnB>
                  </a:tcPr>
                </a:tc>
                <a:extLst>
                  <a:ext uri="{0D108BD9-81ED-4DB2-BD59-A6C34878D82A}">
                    <a16:rowId xmlns:a16="http://schemas.microsoft.com/office/drawing/2014/main" val="1032836892"/>
                  </a:ext>
                </a:extLst>
              </a:tr>
              <a:tr h="226302">
                <a:tc>
                  <a:txBody>
                    <a:bodyPr/>
                    <a:lstStyle/>
                    <a:p>
                      <a:pPr algn="l" fontAlgn="b"/>
                      <a:r>
                        <a:rPr lang="pt-BR" sz="1000" b="0" i="0" u="none" strike="noStrike">
                          <a:effectLst/>
                          <a:latin typeface="Arial" panose="020B0604020202020204" pitchFamily="34" charset="0"/>
                        </a:rPr>
                        <a:t>Sao Vicente</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25241686"/>
                  </a:ext>
                </a:extLst>
              </a:tr>
              <a:tr h="226302">
                <a:tc>
                  <a:txBody>
                    <a:bodyPr/>
                    <a:lstStyle/>
                    <a:p>
                      <a:pPr algn="l" fontAlgn="b"/>
                      <a:r>
                        <a:rPr lang="pt-BR" sz="1000" b="0" i="0" u="none" strike="noStrike">
                          <a:effectLst/>
                          <a:latin typeface="Arial" panose="020B0604020202020204" pitchFamily="34" charset="0"/>
                        </a:rPr>
                        <a:t>Boa Vista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3299287354"/>
                  </a:ext>
                </a:extLst>
              </a:tr>
              <a:tr h="226302">
                <a:tc>
                  <a:txBody>
                    <a:bodyPr/>
                    <a:lstStyle/>
                    <a:p>
                      <a:pPr algn="l" fontAlgn="b"/>
                      <a:r>
                        <a:rPr lang="pt-BR" sz="1000" b="0" i="0" u="none" strike="noStrike">
                          <a:effectLst/>
                          <a:latin typeface="Arial" panose="020B0604020202020204" pitchFamily="34" charset="0"/>
                        </a:rPr>
                        <a:t>Jardim Europa</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908642321"/>
                  </a:ext>
                </a:extLst>
              </a:tr>
              <a:tr h="226302">
                <a:tc>
                  <a:txBody>
                    <a:bodyPr/>
                    <a:lstStyle/>
                    <a:p>
                      <a:pPr algn="l" fontAlgn="b"/>
                      <a:r>
                        <a:rPr lang="pt-BR" sz="1000" b="0" i="0" u="none" strike="noStrike">
                          <a:effectLst/>
                          <a:latin typeface="Arial" panose="020B0604020202020204" pitchFamily="34" charset="0"/>
                        </a:rPr>
                        <a:t>Santa Luzia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940171687"/>
                  </a:ext>
                </a:extLst>
              </a:tr>
              <a:tr h="226302">
                <a:tc>
                  <a:txBody>
                    <a:bodyPr/>
                    <a:lstStyle/>
                    <a:p>
                      <a:pPr algn="l" fontAlgn="b"/>
                      <a:r>
                        <a:rPr lang="pt-BR" sz="1000" b="0" i="0" u="none" strike="noStrike">
                          <a:effectLst/>
                          <a:latin typeface="Arial" panose="020B0604020202020204" pitchFamily="34" charset="0"/>
                        </a:rPr>
                        <a:t>Belo Vale</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423742740"/>
                  </a:ext>
                </a:extLst>
              </a:tr>
              <a:tr h="226302">
                <a:tc>
                  <a:txBody>
                    <a:bodyPr/>
                    <a:lstStyle/>
                    <a:p>
                      <a:pPr algn="l" fontAlgn="b"/>
                      <a:r>
                        <a:rPr lang="pt-BR" sz="1000" b="0" i="0" u="none" strike="noStrike">
                          <a:effectLst/>
                          <a:latin typeface="Arial" panose="020B0604020202020204" pitchFamily="34" charset="0"/>
                        </a:rPr>
                        <a:t>Orozimbo Macedo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tcPr>
                </a:tc>
                <a:extLst>
                  <a:ext uri="{0D108BD9-81ED-4DB2-BD59-A6C34878D82A}">
                    <a16:rowId xmlns:a16="http://schemas.microsoft.com/office/drawing/2014/main" val="4230788234"/>
                  </a:ext>
                </a:extLst>
              </a:tr>
              <a:tr h="226302">
                <a:tc>
                  <a:txBody>
                    <a:bodyPr/>
                    <a:lstStyle/>
                    <a:p>
                      <a:pPr algn="l" fontAlgn="b"/>
                      <a:r>
                        <a:rPr lang="pt-BR" sz="1000" b="0" i="0" u="none" strike="noStrike">
                          <a:effectLst/>
                          <a:latin typeface="Arial" panose="020B0604020202020204" pitchFamily="34" charset="0"/>
                        </a:rPr>
                        <a:t>Jardim Arizona</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345290773"/>
                  </a:ext>
                </a:extLst>
              </a:tr>
              <a:tr h="226302">
                <a:tc>
                  <a:txBody>
                    <a:bodyPr/>
                    <a:lstStyle/>
                    <a:p>
                      <a:pPr algn="l" fontAlgn="b"/>
                      <a:r>
                        <a:rPr lang="pt-BR" sz="1000" b="0" i="0" u="none" strike="noStrike">
                          <a:effectLst/>
                          <a:latin typeface="Arial" panose="020B0604020202020204" pitchFamily="34" charset="0"/>
                        </a:rPr>
                        <a:t>Não Identificado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tcPr>
                </a:tc>
                <a:extLst>
                  <a:ext uri="{0D108BD9-81ED-4DB2-BD59-A6C34878D82A}">
                    <a16:rowId xmlns:a16="http://schemas.microsoft.com/office/drawing/2014/main" val="2695914171"/>
                  </a:ext>
                </a:extLst>
              </a:tr>
              <a:tr h="226302">
                <a:tc>
                  <a:txBody>
                    <a:bodyPr/>
                    <a:lstStyle/>
                    <a:p>
                      <a:pPr algn="l" fontAlgn="b"/>
                      <a:r>
                        <a:rPr lang="pt-BR" sz="1000" b="0" i="0" u="none" strike="noStrike">
                          <a:effectLst/>
                          <a:latin typeface="Arial" panose="020B0604020202020204" pitchFamily="34" charset="0"/>
                        </a:rPr>
                        <a:t>Santo Antonio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592750987"/>
                  </a:ext>
                </a:extLst>
              </a:tr>
              <a:tr h="226302">
                <a:tc>
                  <a:txBody>
                    <a:bodyPr/>
                    <a:lstStyle/>
                    <a:p>
                      <a:pPr algn="l" fontAlgn="b"/>
                      <a:r>
                        <a:rPr lang="pt-BR" sz="1000" b="0" i="0" u="none" strike="noStrike">
                          <a:effectLst/>
                          <a:latin typeface="Arial" panose="020B0604020202020204" pitchFamily="34" charset="0"/>
                        </a:rPr>
                        <a:t>Catarina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1140076857"/>
                  </a:ext>
                </a:extLst>
              </a:tr>
              <a:tr h="226302">
                <a:tc>
                  <a:txBody>
                    <a:bodyPr/>
                    <a:lstStyle/>
                    <a:p>
                      <a:pPr algn="l" fontAlgn="b"/>
                      <a:r>
                        <a:rPr lang="pt-BR" sz="1000" b="0" i="0" u="none" strike="noStrike">
                          <a:effectLst/>
                          <a:latin typeface="Arial" panose="020B0604020202020204" pitchFamily="34" charset="0"/>
                        </a:rPr>
                        <a:t>Canada</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824322701"/>
                  </a:ext>
                </a:extLst>
              </a:tr>
              <a:tr h="226302">
                <a:tc>
                  <a:txBody>
                    <a:bodyPr/>
                    <a:lstStyle/>
                    <a:p>
                      <a:pPr algn="l" fontAlgn="b"/>
                      <a:r>
                        <a:rPr lang="pt-BR" sz="1000" b="0" i="0" u="none" strike="noStrike">
                          <a:effectLst/>
                          <a:latin typeface="Arial" panose="020B0604020202020204" pitchFamily="34" charset="0"/>
                        </a:rPr>
                        <a:t>Emilia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948070500"/>
                  </a:ext>
                </a:extLst>
              </a:tr>
              <a:tr h="226302">
                <a:tc>
                  <a:txBody>
                    <a:bodyPr/>
                    <a:lstStyle/>
                    <a:p>
                      <a:pPr algn="l" fontAlgn="b"/>
                      <a:r>
                        <a:rPr lang="pt-BR" sz="1000" b="0" i="0" u="none" strike="noStrike">
                          <a:effectLst/>
                          <a:latin typeface="Arial" panose="020B0604020202020204" pitchFamily="34" charset="0"/>
                        </a:rPr>
                        <a:t>Planalto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839498922"/>
                  </a:ext>
                </a:extLst>
              </a:tr>
              <a:tr h="226302">
                <a:tc>
                  <a:txBody>
                    <a:bodyPr/>
                    <a:lstStyle/>
                    <a:p>
                      <a:pPr algn="l" fontAlgn="b"/>
                      <a:r>
                        <a:rPr lang="pt-BR" sz="1000" b="0" i="0" u="none" strike="noStrike">
                          <a:effectLst/>
                          <a:latin typeface="Arial" panose="020B0604020202020204" pitchFamily="34" charset="0"/>
                        </a:rPr>
                        <a:t>Itapua Dois</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3378908973"/>
                  </a:ext>
                </a:extLst>
              </a:tr>
              <a:tr h="226302">
                <a:tc>
                  <a:txBody>
                    <a:bodyPr/>
                    <a:lstStyle/>
                    <a:p>
                      <a:pPr algn="l" fontAlgn="b"/>
                      <a:r>
                        <a:rPr lang="pt-BR" sz="1000" b="0" i="0" u="none" strike="noStrike">
                          <a:effectLst/>
                          <a:latin typeface="Arial" panose="020B0604020202020204" pitchFamily="34" charset="0"/>
                        </a:rPr>
                        <a:t>Centro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889601045"/>
                  </a:ext>
                </a:extLst>
              </a:tr>
              <a:tr h="226302">
                <a:tc>
                  <a:txBody>
                    <a:bodyPr/>
                    <a:lstStyle/>
                    <a:p>
                      <a:pPr algn="l" fontAlgn="b"/>
                      <a:r>
                        <a:rPr lang="pt-BR" sz="1000" b="0" i="0" u="none" strike="noStrike">
                          <a:effectLst/>
                          <a:latin typeface="Arial" panose="020B0604020202020204" pitchFamily="34" charset="0"/>
                        </a:rPr>
                        <a:t>J.K</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1684455457"/>
                  </a:ext>
                </a:extLst>
              </a:tr>
              <a:tr h="226302">
                <a:tc>
                  <a:txBody>
                    <a:bodyPr/>
                    <a:lstStyle/>
                    <a:p>
                      <a:pPr algn="l" fontAlgn="b"/>
                      <a:r>
                        <a:rPr lang="pt-BR" sz="1000" b="0" i="0" u="none" strike="noStrike">
                          <a:effectLst/>
                          <a:latin typeface="Arial" panose="020B0604020202020204" pitchFamily="34" charset="0"/>
                        </a:rPr>
                        <a:t>Montreal</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420622008"/>
                  </a:ext>
                </a:extLst>
              </a:tr>
              <a:tr h="226302">
                <a:tc>
                  <a:txBody>
                    <a:bodyPr/>
                    <a:lstStyle/>
                    <a:p>
                      <a:pPr algn="l" fontAlgn="b"/>
                      <a:r>
                        <a:rPr lang="pt-BR" sz="1000" b="0" i="0" u="none" strike="noStrike">
                          <a:effectLst/>
                          <a:latin typeface="Arial" panose="020B0604020202020204" pitchFamily="34" charset="0"/>
                        </a:rPr>
                        <a:t>Esmeraldas Dois</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525" marR="9525" marT="9525" marB="0" anchor="ctr">
                    <a:lnL>
                      <a:noFill/>
                    </a:lnL>
                    <a:lnR>
                      <a:noFill/>
                    </a:lnR>
                    <a:lnT>
                      <a:noFill/>
                    </a:lnT>
                    <a:lnB>
                      <a:noFill/>
                    </a:lnB>
                  </a:tcPr>
                </a:tc>
                <a:extLst>
                  <a:ext uri="{0D108BD9-81ED-4DB2-BD59-A6C34878D82A}">
                    <a16:rowId xmlns:a16="http://schemas.microsoft.com/office/drawing/2014/main" val="1085661340"/>
                  </a:ext>
                </a:extLst>
              </a:tr>
              <a:tr h="226302">
                <a:tc>
                  <a:txBody>
                    <a:bodyPr/>
                    <a:lstStyle/>
                    <a:p>
                      <a:pPr algn="l" fontAlgn="b"/>
                      <a:r>
                        <a:rPr lang="pt-BR" sz="1000" b="0" i="0" u="none" strike="noStrike">
                          <a:effectLst/>
                          <a:latin typeface="Arial" panose="020B0604020202020204" pitchFamily="34" charset="0"/>
                        </a:rPr>
                        <a:t>Industrial</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4</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173692139"/>
                  </a:ext>
                </a:extLst>
              </a:tr>
            </a:tbl>
          </a:graphicData>
        </a:graphic>
      </p:graphicFrame>
    </p:spTree>
    <p:extLst>
      <p:ext uri="{BB962C8B-B14F-4D97-AF65-F5344CB8AC3E}">
        <p14:creationId xmlns:p14="http://schemas.microsoft.com/office/powerpoint/2010/main" val="31897082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46062" y="-197301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7415" y="4683712"/>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273" y="7593043"/>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2852" y="-1447500"/>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837" y="679706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3918" y="710309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7832" y="-1087621"/>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656772"/>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66388" y="4524283"/>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4" name="CaixaDeTexto 3">
            <a:extLst>
              <a:ext uri="{FF2B5EF4-FFF2-40B4-BE49-F238E27FC236}">
                <a16:creationId xmlns:a16="http://schemas.microsoft.com/office/drawing/2014/main" id="{13DE7AB7-4698-0697-B238-059041426ABA}"/>
              </a:ext>
            </a:extLst>
          </p:cNvPr>
          <p:cNvSpPr txBox="1"/>
          <p:nvPr/>
        </p:nvSpPr>
        <p:spPr>
          <a:xfrm>
            <a:off x="12225694" y="160638"/>
            <a:ext cx="8169546" cy="1754326"/>
          </a:xfrm>
          <a:prstGeom prst="rect">
            <a:avLst/>
          </a:prstGeom>
          <a:noFill/>
        </p:spPr>
        <p:txBody>
          <a:bodyPr wrap="square" rtlCol="0">
            <a:spAutoFit/>
          </a:bodyPr>
          <a:lstStyle/>
          <a:p>
            <a:pPr algn="ctr"/>
            <a:r>
              <a:rPr lang="pt-BR" sz="5400" b="1" i="1" dirty="0">
                <a:latin typeface="Arial Black" panose="020B0A04020102020204" pitchFamily="34" charset="0"/>
              </a:rPr>
              <a:t>Violências Registradas em 2022 </a:t>
            </a:r>
          </a:p>
        </p:txBody>
      </p:sp>
      <p:graphicFrame>
        <p:nvGraphicFramePr>
          <p:cNvPr id="45" name="Tabela 44">
            <a:extLst>
              <a:ext uri="{FF2B5EF4-FFF2-40B4-BE49-F238E27FC236}">
                <a16:creationId xmlns:a16="http://schemas.microsoft.com/office/drawing/2014/main" id="{585331E0-8A93-E75D-4411-38BBBB8216EF}"/>
              </a:ext>
            </a:extLst>
          </p:cNvPr>
          <p:cNvGraphicFramePr>
            <a:graphicFrameLocks noGrp="1"/>
          </p:cNvGraphicFramePr>
          <p:nvPr/>
        </p:nvGraphicFramePr>
        <p:xfrm>
          <a:off x="1344396" y="7860051"/>
          <a:ext cx="9866294" cy="4399458"/>
        </p:xfrm>
        <a:graphic>
          <a:graphicData uri="http://schemas.openxmlformats.org/drawingml/2006/table">
            <a:tbl>
              <a:tblPr/>
              <a:tblGrid>
                <a:gridCol w="3853630">
                  <a:extLst>
                    <a:ext uri="{9D8B030D-6E8A-4147-A177-3AD203B41FA5}">
                      <a16:colId xmlns:a16="http://schemas.microsoft.com/office/drawing/2014/main" val="961129869"/>
                    </a:ext>
                  </a:extLst>
                </a:gridCol>
                <a:gridCol w="451891">
                  <a:extLst>
                    <a:ext uri="{9D8B030D-6E8A-4147-A177-3AD203B41FA5}">
                      <a16:colId xmlns:a16="http://schemas.microsoft.com/office/drawing/2014/main" val="1527071945"/>
                    </a:ext>
                  </a:extLst>
                </a:gridCol>
                <a:gridCol w="451891">
                  <a:extLst>
                    <a:ext uri="{9D8B030D-6E8A-4147-A177-3AD203B41FA5}">
                      <a16:colId xmlns:a16="http://schemas.microsoft.com/office/drawing/2014/main" val="1015765853"/>
                    </a:ext>
                  </a:extLst>
                </a:gridCol>
                <a:gridCol w="451891">
                  <a:extLst>
                    <a:ext uri="{9D8B030D-6E8A-4147-A177-3AD203B41FA5}">
                      <a16:colId xmlns:a16="http://schemas.microsoft.com/office/drawing/2014/main" val="1186245846"/>
                    </a:ext>
                  </a:extLst>
                </a:gridCol>
                <a:gridCol w="451891">
                  <a:extLst>
                    <a:ext uri="{9D8B030D-6E8A-4147-A177-3AD203B41FA5}">
                      <a16:colId xmlns:a16="http://schemas.microsoft.com/office/drawing/2014/main" val="2573792652"/>
                    </a:ext>
                  </a:extLst>
                </a:gridCol>
                <a:gridCol w="451891">
                  <a:extLst>
                    <a:ext uri="{9D8B030D-6E8A-4147-A177-3AD203B41FA5}">
                      <a16:colId xmlns:a16="http://schemas.microsoft.com/office/drawing/2014/main" val="2888890964"/>
                    </a:ext>
                  </a:extLst>
                </a:gridCol>
                <a:gridCol w="451891">
                  <a:extLst>
                    <a:ext uri="{9D8B030D-6E8A-4147-A177-3AD203B41FA5}">
                      <a16:colId xmlns:a16="http://schemas.microsoft.com/office/drawing/2014/main" val="1271386612"/>
                    </a:ext>
                  </a:extLst>
                </a:gridCol>
                <a:gridCol w="451891">
                  <a:extLst>
                    <a:ext uri="{9D8B030D-6E8A-4147-A177-3AD203B41FA5}">
                      <a16:colId xmlns:a16="http://schemas.microsoft.com/office/drawing/2014/main" val="4270776321"/>
                    </a:ext>
                  </a:extLst>
                </a:gridCol>
                <a:gridCol w="451891">
                  <a:extLst>
                    <a:ext uri="{9D8B030D-6E8A-4147-A177-3AD203B41FA5}">
                      <a16:colId xmlns:a16="http://schemas.microsoft.com/office/drawing/2014/main" val="1567557185"/>
                    </a:ext>
                  </a:extLst>
                </a:gridCol>
                <a:gridCol w="426786">
                  <a:extLst>
                    <a:ext uri="{9D8B030D-6E8A-4147-A177-3AD203B41FA5}">
                      <a16:colId xmlns:a16="http://schemas.microsoft.com/office/drawing/2014/main" val="3240856882"/>
                    </a:ext>
                  </a:extLst>
                </a:gridCol>
                <a:gridCol w="414234">
                  <a:extLst>
                    <a:ext uri="{9D8B030D-6E8A-4147-A177-3AD203B41FA5}">
                      <a16:colId xmlns:a16="http://schemas.microsoft.com/office/drawing/2014/main" val="992566970"/>
                    </a:ext>
                  </a:extLst>
                </a:gridCol>
                <a:gridCol w="476997">
                  <a:extLst>
                    <a:ext uri="{9D8B030D-6E8A-4147-A177-3AD203B41FA5}">
                      <a16:colId xmlns:a16="http://schemas.microsoft.com/office/drawing/2014/main" val="1783714933"/>
                    </a:ext>
                  </a:extLst>
                </a:gridCol>
                <a:gridCol w="439339">
                  <a:extLst>
                    <a:ext uri="{9D8B030D-6E8A-4147-A177-3AD203B41FA5}">
                      <a16:colId xmlns:a16="http://schemas.microsoft.com/office/drawing/2014/main" val="303046057"/>
                    </a:ext>
                  </a:extLst>
                </a:gridCol>
                <a:gridCol w="640180">
                  <a:extLst>
                    <a:ext uri="{9D8B030D-6E8A-4147-A177-3AD203B41FA5}">
                      <a16:colId xmlns:a16="http://schemas.microsoft.com/office/drawing/2014/main" val="3668184195"/>
                    </a:ext>
                  </a:extLst>
                </a:gridCol>
              </a:tblGrid>
              <a:tr h="190171">
                <a:tc>
                  <a:txBody>
                    <a:bodyPr/>
                    <a:lstStyle/>
                    <a:p>
                      <a:pPr algn="l" fontAlgn="ctr"/>
                      <a:r>
                        <a:rPr lang="pt-BR" sz="1200" b="1" i="0" u="none" strike="noStrike">
                          <a:solidFill>
                            <a:srgbClr val="FFFFFF"/>
                          </a:solidFill>
                          <a:effectLst/>
                          <a:latin typeface="Arial" panose="020B0604020202020204" pitchFamily="34" charset="0"/>
                        </a:rPr>
                        <a:t>Descrição Natureza</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JAN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FEV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ABR</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MAI</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JUN</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JUL</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AGO</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SET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OUT</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NOV</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DEZ</a:t>
                      </a:r>
                    </a:p>
                  </a:txBody>
                  <a:tcPr marL="9414" marR="9414" marT="9414"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200" b="1" i="0" u="none" strike="noStrike">
                          <a:solidFill>
                            <a:srgbClr val="FFFFFF"/>
                          </a:solidFill>
                          <a:effectLst/>
                          <a:latin typeface="Arial" panose="020B0604020202020204" pitchFamily="34" charset="0"/>
                        </a:rPr>
                        <a:t>TOTAL</a:t>
                      </a:r>
                    </a:p>
                  </a:txBody>
                  <a:tcPr marL="9414" marR="9414" marT="9414" marB="0" anchor="ctr">
                    <a:lnL w="6350" cap="flat" cmpd="sng" algn="ctr">
                      <a:solidFill>
                        <a:srgbClr val="FFFFFF"/>
                      </a:solidFill>
                      <a:prstDash val="solid"/>
                      <a:round/>
                      <a:headEnd type="none" w="med" len="med"/>
                      <a:tailEnd type="none" w="med" len="med"/>
                    </a:lnL>
                    <a:lnR>
                      <a:noFill/>
                    </a:lnR>
                    <a:lnT>
                      <a:noFill/>
                    </a:lnT>
                    <a:lnB>
                      <a:noFill/>
                    </a:lnB>
                    <a:solidFill>
                      <a:srgbClr val="203764"/>
                    </a:solidFill>
                  </a:tcPr>
                </a:tc>
                <a:extLst>
                  <a:ext uri="{0D108BD9-81ED-4DB2-BD59-A6C34878D82A}">
                    <a16:rowId xmlns:a16="http://schemas.microsoft.com/office/drawing/2014/main" val="1866124223"/>
                  </a:ext>
                </a:extLst>
              </a:tr>
              <a:tr h="160045">
                <a:tc>
                  <a:txBody>
                    <a:bodyPr/>
                    <a:lstStyle/>
                    <a:p>
                      <a:pPr algn="l" fontAlgn="b"/>
                      <a:r>
                        <a:rPr lang="pt-BR" sz="1000" b="1" i="0" u="none" strike="noStrike">
                          <a:effectLst/>
                          <a:latin typeface="Arial" panose="020B0604020202020204" pitchFamily="34" charset="0"/>
                        </a:rPr>
                        <a:t>Abandono De Incapaz</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dirty="0">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extLst>
                  <a:ext uri="{0D108BD9-81ED-4DB2-BD59-A6C34878D82A}">
                    <a16:rowId xmlns:a16="http://schemas.microsoft.com/office/drawing/2014/main" val="2960029942"/>
                  </a:ext>
                </a:extLst>
              </a:tr>
              <a:tr h="160045">
                <a:tc>
                  <a:txBody>
                    <a:bodyPr/>
                    <a:lstStyle/>
                    <a:p>
                      <a:pPr algn="l" fontAlgn="b"/>
                      <a:r>
                        <a:rPr lang="pt-BR" sz="1000" b="1" i="0" u="none" strike="noStrike">
                          <a:effectLst/>
                          <a:latin typeface="Arial" panose="020B0604020202020204" pitchFamily="34" charset="0"/>
                        </a:rPr>
                        <a:t>Ameaca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10</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7</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16</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117</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95715222"/>
                  </a:ext>
                </a:extLst>
              </a:tr>
              <a:tr h="160045">
                <a:tc>
                  <a:txBody>
                    <a:bodyPr/>
                    <a:lstStyle/>
                    <a:p>
                      <a:pPr algn="l" fontAlgn="b"/>
                      <a:r>
                        <a:rPr lang="pt-BR" sz="1000" b="1" i="0" u="none" strike="noStrike">
                          <a:effectLst/>
                          <a:latin typeface="Arial" panose="020B0604020202020204" pitchFamily="34" charset="0"/>
                        </a:rPr>
                        <a:t>Apropriacao Indebita De Coisa Alheia Movel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dirty="0">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861855649"/>
                  </a:ext>
                </a:extLst>
              </a:tr>
              <a:tr h="160045">
                <a:tc>
                  <a:txBody>
                    <a:bodyPr/>
                    <a:lstStyle/>
                    <a:p>
                      <a:pPr algn="l" fontAlgn="b"/>
                      <a:r>
                        <a:rPr lang="pt-BR" sz="1000" b="1" i="0" u="none" strike="noStrike">
                          <a:effectLst/>
                          <a:latin typeface="Arial" panose="020B0604020202020204" pitchFamily="34" charset="0"/>
                        </a:rPr>
                        <a:t>Atrito Verbal</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458892824"/>
                  </a:ext>
                </a:extLst>
              </a:tr>
              <a:tr h="160045">
                <a:tc>
                  <a:txBody>
                    <a:bodyPr/>
                    <a:lstStyle/>
                    <a:p>
                      <a:pPr algn="l" fontAlgn="b"/>
                      <a:r>
                        <a:rPr lang="pt-BR" sz="1000" b="1" i="0" u="none" strike="noStrike">
                          <a:effectLst/>
                          <a:latin typeface="Arial" panose="020B0604020202020204" pitchFamily="34" charset="0"/>
                        </a:rPr>
                        <a:t>Calunia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2021282470"/>
                  </a:ext>
                </a:extLst>
              </a:tr>
              <a:tr h="160045">
                <a:tc>
                  <a:txBody>
                    <a:bodyPr/>
                    <a:lstStyle/>
                    <a:p>
                      <a:pPr algn="l" fontAlgn="b"/>
                      <a:r>
                        <a:rPr lang="pt-BR" sz="1000" b="1" i="0" u="none" strike="noStrike">
                          <a:effectLst/>
                          <a:latin typeface="Arial" panose="020B0604020202020204" pitchFamily="34" charset="0"/>
                        </a:rPr>
                        <a:t>Dano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607213264"/>
                  </a:ext>
                </a:extLst>
              </a:tr>
              <a:tr h="160045">
                <a:tc>
                  <a:txBody>
                    <a:bodyPr/>
                    <a:lstStyle/>
                    <a:p>
                      <a:pPr algn="l" fontAlgn="b"/>
                      <a:r>
                        <a:rPr lang="pt-BR" sz="1000" b="1" i="0" u="none" strike="noStrike">
                          <a:effectLst/>
                          <a:latin typeface="Arial" panose="020B0604020202020204" pitchFamily="34" charset="0"/>
                        </a:rPr>
                        <a:t>Descumprimento De Medida Protetiva De Urgencia</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612516815"/>
                  </a:ext>
                </a:extLst>
              </a:tr>
              <a:tr h="160045">
                <a:tc>
                  <a:txBody>
                    <a:bodyPr/>
                    <a:lstStyle/>
                    <a:p>
                      <a:pPr algn="l" fontAlgn="b"/>
                      <a:r>
                        <a:rPr lang="pt-BR" sz="1000" b="1" i="0" u="none" strike="noStrike">
                          <a:effectLst/>
                          <a:latin typeface="Arial" panose="020B0604020202020204" pitchFamily="34" charset="0"/>
                        </a:rPr>
                        <a:t>Difamacao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217870402"/>
                  </a:ext>
                </a:extLst>
              </a:tr>
              <a:tr h="160045">
                <a:tc>
                  <a:txBody>
                    <a:bodyPr/>
                    <a:lstStyle/>
                    <a:p>
                      <a:pPr algn="l" fontAlgn="b"/>
                      <a:r>
                        <a:rPr lang="pt-BR" sz="1000" b="1" i="0" u="none" strike="noStrike">
                          <a:effectLst/>
                          <a:latin typeface="Arial" panose="020B0604020202020204" pitchFamily="34" charset="0"/>
                        </a:rPr>
                        <a:t>Estelionato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280341078"/>
                  </a:ext>
                </a:extLst>
              </a:tr>
              <a:tr h="160045">
                <a:tc>
                  <a:txBody>
                    <a:bodyPr/>
                    <a:lstStyle/>
                    <a:p>
                      <a:pPr algn="l" fontAlgn="b"/>
                      <a:r>
                        <a:rPr lang="pt-BR" sz="1000" b="1" i="0" u="none" strike="noStrike">
                          <a:effectLst/>
                          <a:latin typeface="Arial" panose="020B0604020202020204" pitchFamily="34" charset="0"/>
                        </a:rPr>
                        <a:t>Falsidade Ideologica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791323370"/>
                  </a:ext>
                </a:extLst>
              </a:tr>
              <a:tr h="160045">
                <a:tc>
                  <a:txBody>
                    <a:bodyPr/>
                    <a:lstStyle/>
                    <a:p>
                      <a:pPr algn="l" fontAlgn="b"/>
                      <a:r>
                        <a:rPr lang="pt-BR" sz="1000" b="1" i="0" u="none" strike="noStrike">
                          <a:effectLst/>
                          <a:latin typeface="Arial" panose="020B0604020202020204" pitchFamily="34" charset="0"/>
                        </a:rPr>
                        <a:t>Furto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21</a:t>
                      </a:r>
                    </a:p>
                  </a:txBody>
                  <a:tcPr marL="9414" marR="9414" marT="9414" marB="0" anchor="ctr">
                    <a:lnL>
                      <a:noFill/>
                    </a:lnL>
                    <a:lnR>
                      <a:noFill/>
                    </a:lnR>
                    <a:lnT>
                      <a:noFill/>
                    </a:lnT>
                    <a:lnB>
                      <a:noFill/>
                    </a:lnB>
                  </a:tcPr>
                </a:tc>
                <a:extLst>
                  <a:ext uri="{0D108BD9-81ED-4DB2-BD59-A6C34878D82A}">
                    <a16:rowId xmlns:a16="http://schemas.microsoft.com/office/drawing/2014/main" val="3124548823"/>
                  </a:ext>
                </a:extLst>
              </a:tr>
              <a:tr h="160045">
                <a:tc>
                  <a:txBody>
                    <a:bodyPr/>
                    <a:lstStyle/>
                    <a:p>
                      <a:pPr algn="l" fontAlgn="b"/>
                      <a:r>
                        <a:rPr lang="pt-BR" sz="1000" b="1" i="0" u="none" strike="noStrike">
                          <a:effectLst/>
                          <a:latin typeface="Arial" panose="020B0604020202020204" pitchFamily="34" charset="0"/>
                        </a:rPr>
                        <a:t>Injuria</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736487926"/>
                  </a:ext>
                </a:extLst>
              </a:tr>
              <a:tr h="160045">
                <a:tc>
                  <a:txBody>
                    <a:bodyPr/>
                    <a:lstStyle/>
                    <a:p>
                      <a:pPr algn="l" fontAlgn="b"/>
                      <a:r>
                        <a:rPr lang="pt-BR" sz="1000" b="1" i="0" u="none" strike="noStrike">
                          <a:effectLst/>
                          <a:latin typeface="Arial" panose="020B0604020202020204" pitchFamily="34" charset="0"/>
                        </a:rPr>
                        <a:t>Lesao Corporal</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30</a:t>
                      </a:r>
                    </a:p>
                  </a:txBody>
                  <a:tcPr marL="9414" marR="9414" marT="9414" marB="0" anchor="ctr">
                    <a:lnL>
                      <a:noFill/>
                    </a:lnL>
                    <a:lnR>
                      <a:noFill/>
                    </a:lnR>
                    <a:lnT>
                      <a:noFill/>
                    </a:lnT>
                    <a:lnB>
                      <a:noFill/>
                    </a:lnB>
                  </a:tcPr>
                </a:tc>
                <a:extLst>
                  <a:ext uri="{0D108BD9-81ED-4DB2-BD59-A6C34878D82A}">
                    <a16:rowId xmlns:a16="http://schemas.microsoft.com/office/drawing/2014/main" val="1323857488"/>
                  </a:ext>
                </a:extLst>
              </a:tr>
              <a:tr h="160045">
                <a:tc>
                  <a:txBody>
                    <a:bodyPr/>
                    <a:lstStyle/>
                    <a:p>
                      <a:pPr algn="l" fontAlgn="b"/>
                      <a:r>
                        <a:rPr lang="pt-BR" sz="1000" b="1" i="0" u="none" strike="noStrike">
                          <a:effectLst/>
                          <a:latin typeface="Arial" panose="020B0604020202020204" pitchFamily="34" charset="0"/>
                        </a:rPr>
                        <a:t>Maus Tratos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385490751"/>
                  </a:ext>
                </a:extLst>
              </a:tr>
              <a:tr h="160045">
                <a:tc>
                  <a:txBody>
                    <a:bodyPr/>
                    <a:lstStyle/>
                    <a:p>
                      <a:pPr algn="l" fontAlgn="b"/>
                      <a:r>
                        <a:rPr lang="pt-BR" sz="1000" b="1" i="0" u="none" strike="noStrike">
                          <a:effectLst/>
                          <a:latin typeface="Arial" panose="020B0604020202020204" pitchFamily="34" charset="0"/>
                        </a:rPr>
                        <a:t>Omissao De Socorro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extLst>
                  <a:ext uri="{0D108BD9-81ED-4DB2-BD59-A6C34878D82A}">
                    <a16:rowId xmlns:a16="http://schemas.microsoft.com/office/drawing/2014/main" val="3581484314"/>
                  </a:ext>
                </a:extLst>
              </a:tr>
              <a:tr h="160045">
                <a:tc>
                  <a:txBody>
                    <a:bodyPr/>
                    <a:lstStyle/>
                    <a:p>
                      <a:pPr algn="l" fontAlgn="b"/>
                      <a:r>
                        <a:rPr lang="pt-BR" sz="1000" b="1" i="0" u="none" strike="noStrike">
                          <a:effectLst/>
                          <a:latin typeface="Arial" panose="020B0604020202020204" pitchFamily="34" charset="0"/>
                        </a:rPr>
                        <a:t>Outras Infracoes Contra O Patrimonio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900143568"/>
                  </a:ext>
                </a:extLst>
              </a:tr>
              <a:tr h="160045">
                <a:tc>
                  <a:txBody>
                    <a:bodyPr/>
                    <a:lstStyle/>
                    <a:p>
                      <a:pPr algn="l" fontAlgn="b"/>
                      <a:r>
                        <a:rPr lang="pt-BR" sz="1000" b="1" i="0" u="none" strike="noStrike">
                          <a:effectLst/>
                          <a:latin typeface="Arial" panose="020B0604020202020204" pitchFamily="34" charset="0"/>
                        </a:rPr>
                        <a:t>Outros Infracoes C/ A Pessoa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1940897536"/>
                  </a:ext>
                </a:extLst>
              </a:tr>
              <a:tr h="160045">
                <a:tc>
                  <a:txBody>
                    <a:bodyPr/>
                    <a:lstStyle/>
                    <a:p>
                      <a:pPr algn="l" fontAlgn="b"/>
                      <a:r>
                        <a:rPr lang="pt-BR" sz="1000" b="1" i="0" u="none" strike="noStrike">
                          <a:effectLst/>
                          <a:latin typeface="Arial" panose="020B0604020202020204" pitchFamily="34" charset="0"/>
                        </a:rPr>
                        <a:t>Perseguicao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390494395"/>
                  </a:ext>
                </a:extLst>
              </a:tr>
              <a:tr h="160045">
                <a:tc>
                  <a:txBody>
                    <a:bodyPr/>
                    <a:lstStyle/>
                    <a:p>
                      <a:pPr algn="l" fontAlgn="b"/>
                      <a:r>
                        <a:rPr lang="pt-BR" sz="1000" b="1" i="0" u="none" strike="noStrike">
                          <a:effectLst/>
                          <a:latin typeface="Arial" panose="020B0604020202020204" pitchFamily="34" charset="0"/>
                        </a:rPr>
                        <a:t>Perturbacao Da Tranquilidade</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tcPr>
                </a:tc>
                <a:extLst>
                  <a:ext uri="{0D108BD9-81ED-4DB2-BD59-A6C34878D82A}">
                    <a16:rowId xmlns:a16="http://schemas.microsoft.com/office/drawing/2014/main" val="1988444044"/>
                  </a:ext>
                </a:extLst>
              </a:tr>
              <a:tr h="160045">
                <a:tc>
                  <a:txBody>
                    <a:bodyPr/>
                    <a:lstStyle/>
                    <a:p>
                      <a:pPr algn="l" fontAlgn="b"/>
                      <a:r>
                        <a:rPr lang="pt-BR" sz="1000" b="1" i="0" u="none" strike="noStrike">
                          <a:effectLst/>
                          <a:latin typeface="Arial" panose="020B0604020202020204" pitchFamily="34" charset="0"/>
                        </a:rPr>
                        <a:t>Perturbacao Do Trabalho Ou Do Sossego Alheios</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119773381"/>
                  </a:ext>
                </a:extLst>
              </a:tr>
              <a:tr h="160045">
                <a:tc>
                  <a:txBody>
                    <a:bodyPr/>
                    <a:lstStyle/>
                    <a:p>
                      <a:pPr algn="l" fontAlgn="b"/>
                      <a:r>
                        <a:rPr lang="pt-BR" sz="1000" b="1" i="0" u="none" strike="noStrike">
                          <a:effectLst/>
                          <a:latin typeface="Arial" panose="020B0604020202020204" pitchFamily="34" charset="0"/>
                        </a:rPr>
                        <a:t>Recusa/Dificulta/Nao Assiste Idoso</a:t>
                      </a:r>
                    </a:p>
                  </a:txBody>
                  <a:tcPr marL="9414" marR="9414" marT="9414"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extLst>
                  <a:ext uri="{0D108BD9-81ED-4DB2-BD59-A6C34878D82A}">
                    <a16:rowId xmlns:a16="http://schemas.microsoft.com/office/drawing/2014/main" val="60159285"/>
                  </a:ext>
                </a:extLst>
              </a:tr>
              <a:tr h="160045">
                <a:tc>
                  <a:txBody>
                    <a:bodyPr/>
                    <a:lstStyle/>
                    <a:p>
                      <a:pPr algn="l" fontAlgn="b"/>
                      <a:r>
                        <a:rPr lang="pt-BR" sz="1000" b="1" i="0" u="none" strike="noStrike">
                          <a:effectLst/>
                          <a:latin typeface="Arial" panose="020B0604020202020204" pitchFamily="34" charset="0"/>
                        </a:rPr>
                        <a:t>Reter Cartao M/Doc.De Benef/Provento/Pensao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2571775051"/>
                  </a:ext>
                </a:extLst>
              </a:tr>
              <a:tr h="160045">
                <a:tc>
                  <a:txBody>
                    <a:bodyPr/>
                    <a:lstStyle/>
                    <a:p>
                      <a:pPr algn="l" fontAlgn="b"/>
                      <a:r>
                        <a:rPr lang="pt-BR" sz="1000" b="1" i="0" u="none" strike="noStrike">
                          <a:effectLst/>
                          <a:latin typeface="Arial" panose="020B0604020202020204" pitchFamily="34" charset="0"/>
                        </a:rPr>
                        <a:t>Supressao De Documento</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1560494544"/>
                  </a:ext>
                </a:extLst>
              </a:tr>
              <a:tr h="160045">
                <a:tc>
                  <a:txBody>
                    <a:bodyPr/>
                    <a:lstStyle/>
                    <a:p>
                      <a:pPr algn="l" fontAlgn="b"/>
                      <a:r>
                        <a:rPr lang="pt-BR" sz="1000" b="1" i="0" u="none" strike="noStrike">
                          <a:effectLst/>
                          <a:latin typeface="Arial" panose="020B0604020202020204" pitchFamily="34" charset="0"/>
                        </a:rPr>
                        <a:t>Vias De Fato / Agressao</a:t>
                      </a:r>
                    </a:p>
                  </a:txBody>
                  <a:tcPr marL="9414" marR="9414" marT="9414"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 </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a:t>
                      </a:r>
                    </a:p>
                  </a:txBody>
                  <a:tcPr marL="9414" marR="9414" marT="9414"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33</a:t>
                      </a:r>
                    </a:p>
                  </a:txBody>
                  <a:tcPr marL="9414" marR="9414" marT="9414" marB="0" anchor="ctr">
                    <a:lnL>
                      <a:noFill/>
                    </a:lnL>
                    <a:lnR>
                      <a:noFill/>
                    </a:lnR>
                    <a:lnT>
                      <a:noFill/>
                    </a:lnT>
                    <a:lnB>
                      <a:noFill/>
                    </a:lnB>
                    <a:solidFill>
                      <a:srgbClr val="D9E1F2"/>
                    </a:solidFill>
                  </a:tcPr>
                </a:tc>
                <a:extLst>
                  <a:ext uri="{0D108BD9-81ED-4DB2-BD59-A6C34878D82A}">
                    <a16:rowId xmlns:a16="http://schemas.microsoft.com/office/drawing/2014/main" val="3236308938"/>
                  </a:ext>
                </a:extLst>
              </a:tr>
              <a:tr h="160045">
                <a:tc>
                  <a:txBody>
                    <a:bodyPr/>
                    <a:lstStyle/>
                    <a:p>
                      <a:pPr algn="l" fontAlgn="b"/>
                      <a:r>
                        <a:rPr lang="pt-BR" sz="1000" b="1" i="0" u="none" strike="noStrike">
                          <a:effectLst/>
                          <a:latin typeface="Arial" panose="020B0604020202020204" pitchFamily="34" charset="0"/>
                        </a:rPr>
                        <a:t>Violencia Psicologica</a:t>
                      </a:r>
                    </a:p>
                  </a:txBody>
                  <a:tcPr marL="9414" marR="9414" marT="9414" marB="0" anchor="b">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endParaRPr lang="pt-BR" sz="1000" b="0" i="0" u="none" strike="noStrike">
                        <a:effectLst/>
                        <a:latin typeface="Arial" panose="020B0604020202020204" pitchFamily="34" charset="0"/>
                      </a:endParaRPr>
                    </a:p>
                  </a:txBody>
                  <a:tcPr marL="9414" marR="9414" marT="9414"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414" marR="9414" marT="9414" marB="0" anchor="ctr">
                    <a:lnL>
                      <a:noFill/>
                    </a:lnL>
                    <a:lnR>
                      <a:noFill/>
                    </a:lnR>
                    <a:lnT>
                      <a:noFill/>
                    </a:lnT>
                    <a:lnB>
                      <a:noFill/>
                    </a:lnB>
                  </a:tcPr>
                </a:tc>
                <a:extLst>
                  <a:ext uri="{0D108BD9-81ED-4DB2-BD59-A6C34878D82A}">
                    <a16:rowId xmlns:a16="http://schemas.microsoft.com/office/drawing/2014/main" val="2598371962"/>
                  </a:ext>
                </a:extLst>
              </a:tr>
              <a:tr h="160045">
                <a:tc>
                  <a:txBody>
                    <a:bodyPr/>
                    <a:lstStyle/>
                    <a:p>
                      <a:pPr algn="l" fontAlgn="b"/>
                      <a:r>
                        <a:rPr lang="pt-BR" sz="1000" b="1" i="0" u="none" strike="noStrike">
                          <a:solidFill>
                            <a:srgbClr val="FFFFFF"/>
                          </a:solidFill>
                          <a:effectLst/>
                          <a:latin typeface="Arial" panose="020B0604020202020204" pitchFamily="34" charset="0"/>
                        </a:rPr>
                        <a:t>TOTAL</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30</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16</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22</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13</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24</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dirty="0">
                          <a:solidFill>
                            <a:srgbClr val="FFFFFF"/>
                          </a:solidFill>
                          <a:effectLst/>
                          <a:latin typeface="Arial" panose="020B0604020202020204" pitchFamily="34" charset="0"/>
                        </a:rPr>
                        <a:t>19</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18</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a:solidFill>
                            <a:srgbClr val="FFFFFF"/>
                          </a:solidFill>
                          <a:effectLst/>
                          <a:latin typeface="Arial" panose="020B0604020202020204" pitchFamily="34" charset="0"/>
                        </a:rPr>
                        <a:t>27</a:t>
                      </a:r>
                    </a:p>
                  </a:txBody>
                  <a:tcPr marL="9414" marR="9414" marT="9414" marB="0" anchor="b">
                    <a:lnL>
                      <a:noFill/>
                    </a:lnL>
                    <a:lnR>
                      <a:noFill/>
                    </a:lnR>
                    <a:lnT>
                      <a:noFill/>
                    </a:lnT>
                    <a:lnB>
                      <a:noFill/>
                    </a:lnB>
                    <a:solidFill>
                      <a:srgbClr val="203764"/>
                    </a:solidFill>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414" marR="9414" marT="9414" marB="0" anchor="b">
                    <a:lnL>
                      <a:noFill/>
                    </a:lnL>
                    <a:lnR>
                      <a:noFill/>
                    </a:lnR>
                    <a:lnT>
                      <a:noFill/>
                    </a:lnT>
                    <a:lnB>
                      <a:noFill/>
                    </a:lnB>
                    <a:solidFill>
                      <a:srgbClr val="203764"/>
                    </a:solidFill>
                  </a:tcPr>
                </a:tc>
                <a:extLst>
                  <a:ext uri="{0D108BD9-81ED-4DB2-BD59-A6C34878D82A}">
                    <a16:rowId xmlns:a16="http://schemas.microsoft.com/office/drawing/2014/main" val="3106154436"/>
                  </a:ext>
                </a:extLst>
              </a:tr>
            </a:tbl>
          </a:graphicData>
        </a:graphic>
      </p:graphicFrame>
      <p:graphicFrame>
        <p:nvGraphicFramePr>
          <p:cNvPr id="3" name="Tabela 2">
            <a:extLst>
              <a:ext uri="{FF2B5EF4-FFF2-40B4-BE49-F238E27FC236}">
                <a16:creationId xmlns:a16="http://schemas.microsoft.com/office/drawing/2014/main" id="{C703170D-0FDF-1265-DE79-101A12166DDA}"/>
              </a:ext>
            </a:extLst>
          </p:cNvPr>
          <p:cNvGraphicFramePr>
            <a:graphicFrameLocks noGrp="1"/>
          </p:cNvGraphicFramePr>
          <p:nvPr/>
        </p:nvGraphicFramePr>
        <p:xfrm>
          <a:off x="3860288" y="8953490"/>
          <a:ext cx="5179570" cy="4661475"/>
        </p:xfrm>
        <a:graphic>
          <a:graphicData uri="http://schemas.openxmlformats.org/drawingml/2006/table">
            <a:tbl>
              <a:tblPr/>
              <a:tblGrid>
                <a:gridCol w="2308498">
                  <a:extLst>
                    <a:ext uri="{9D8B030D-6E8A-4147-A177-3AD203B41FA5}">
                      <a16:colId xmlns:a16="http://schemas.microsoft.com/office/drawing/2014/main" val="3168633646"/>
                    </a:ext>
                  </a:extLst>
                </a:gridCol>
                <a:gridCol w="1629527">
                  <a:extLst>
                    <a:ext uri="{9D8B030D-6E8A-4147-A177-3AD203B41FA5}">
                      <a16:colId xmlns:a16="http://schemas.microsoft.com/office/drawing/2014/main" val="917033949"/>
                    </a:ext>
                  </a:extLst>
                </a:gridCol>
                <a:gridCol w="1241545">
                  <a:extLst>
                    <a:ext uri="{9D8B030D-6E8A-4147-A177-3AD203B41FA5}">
                      <a16:colId xmlns:a16="http://schemas.microsoft.com/office/drawing/2014/main" val="2601566637"/>
                    </a:ext>
                  </a:extLst>
                </a:gridCol>
              </a:tblGrid>
              <a:tr h="358575">
                <a:tc>
                  <a:txBody>
                    <a:bodyPr/>
                    <a:lstStyle/>
                    <a:p>
                      <a:pPr algn="l" fontAlgn="ctr"/>
                      <a:r>
                        <a:rPr lang="pt-BR" sz="1000" b="1" i="0" u="none" strike="noStrike" dirty="0">
                          <a:solidFill>
                            <a:srgbClr val="FFFFFF"/>
                          </a:solidFill>
                          <a:effectLst/>
                          <a:latin typeface="Arial" panose="020B0604020202020204" pitchFamily="34" charset="0"/>
                        </a:rPr>
                        <a:t>SEXO</a:t>
                      </a:r>
                    </a:p>
                  </a:txBody>
                  <a:tcPr marL="9525" marR="9525" marT="9525" marB="0" anchor="ctr">
                    <a:lnL>
                      <a:noFill/>
                    </a:lnL>
                    <a:lnR>
                      <a:noFill/>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Cútis</a:t>
                      </a:r>
                    </a:p>
                  </a:txBody>
                  <a:tcPr marL="9525" marR="9525" marT="9525" marB="0" anchor="ctr">
                    <a:lnL>
                      <a:noFill/>
                    </a:lnL>
                    <a:lnR>
                      <a:noFill/>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Qtde</a:t>
                      </a:r>
                    </a:p>
                  </a:txBody>
                  <a:tcPr marL="9525" marR="9525" marT="9525" marB="0" anchor="ctr">
                    <a:lnL>
                      <a:noFill/>
                    </a:lnL>
                    <a:lnR>
                      <a:noFill/>
                    </a:lnR>
                    <a:lnT>
                      <a:noFill/>
                    </a:lnT>
                    <a:lnB>
                      <a:noFill/>
                    </a:lnB>
                    <a:solidFill>
                      <a:srgbClr val="203764"/>
                    </a:solidFill>
                  </a:tcPr>
                </a:tc>
                <a:extLst>
                  <a:ext uri="{0D108BD9-81ED-4DB2-BD59-A6C34878D82A}">
                    <a16:rowId xmlns:a16="http://schemas.microsoft.com/office/drawing/2014/main" val="68249484"/>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ALBINA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792595968"/>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BRANCA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29</a:t>
                      </a:r>
                    </a:p>
                  </a:txBody>
                  <a:tcPr marL="9525" marR="9525" marT="9525" marB="0" anchor="ctr">
                    <a:lnL>
                      <a:noFill/>
                    </a:lnL>
                    <a:lnR>
                      <a:noFill/>
                    </a:lnR>
                    <a:lnT>
                      <a:noFill/>
                    </a:lnT>
                    <a:lnB>
                      <a:noFill/>
                    </a:lnB>
                  </a:tcPr>
                </a:tc>
                <a:extLst>
                  <a:ext uri="{0D108BD9-81ED-4DB2-BD59-A6C34878D82A}">
                    <a16:rowId xmlns:a16="http://schemas.microsoft.com/office/drawing/2014/main" val="1912251871"/>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IGNORADA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34</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396048137"/>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NEGRA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29</a:t>
                      </a:r>
                    </a:p>
                  </a:txBody>
                  <a:tcPr marL="9525" marR="9525" marT="9525" marB="0" anchor="ctr">
                    <a:lnL>
                      <a:noFill/>
                    </a:lnL>
                    <a:lnR>
                      <a:noFill/>
                    </a:lnR>
                    <a:lnT>
                      <a:noFill/>
                    </a:lnT>
                    <a:lnB>
                      <a:noFill/>
                    </a:lnB>
                  </a:tcPr>
                </a:tc>
                <a:extLst>
                  <a:ext uri="{0D108BD9-81ED-4DB2-BD59-A6C34878D82A}">
                    <a16:rowId xmlns:a16="http://schemas.microsoft.com/office/drawing/2014/main" val="1201317537"/>
                  </a:ext>
                </a:extLst>
              </a:tr>
              <a:tr h="358575">
                <a:tc>
                  <a:txBody>
                    <a:bodyPr/>
                    <a:lstStyle/>
                    <a:p>
                      <a:pPr algn="l" fontAlgn="b"/>
                      <a:r>
                        <a:rPr lang="pt-BR" sz="1000" b="0" i="0" u="none" strike="noStrike">
                          <a:effectLst/>
                          <a:latin typeface="Arial" panose="020B0604020202020204" pitchFamily="34" charset="0"/>
                        </a:rPr>
                        <a:t>FEMININO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PARDA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554192915"/>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ALBINA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765492047"/>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AMARELA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a:t>
                      </a:r>
                    </a:p>
                  </a:txBody>
                  <a:tcPr marL="9525" marR="9525" marT="9525" marB="0" anchor="ctr">
                    <a:lnL>
                      <a:noFill/>
                    </a:lnL>
                    <a:lnR>
                      <a:noFill/>
                    </a:lnR>
                    <a:lnT>
                      <a:noFill/>
                    </a:lnT>
                    <a:lnB>
                      <a:noFill/>
                    </a:lnB>
                  </a:tcPr>
                </a:tc>
                <a:extLst>
                  <a:ext uri="{0D108BD9-81ED-4DB2-BD59-A6C34878D82A}">
                    <a16:rowId xmlns:a16="http://schemas.microsoft.com/office/drawing/2014/main" val="3035691300"/>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BRANCA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17</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17745151"/>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IGNORADA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16</a:t>
                      </a:r>
                    </a:p>
                  </a:txBody>
                  <a:tcPr marL="9525" marR="9525" marT="9525" marB="0" anchor="ctr">
                    <a:lnL>
                      <a:noFill/>
                    </a:lnL>
                    <a:lnR>
                      <a:noFill/>
                    </a:lnR>
                    <a:lnT>
                      <a:noFill/>
                    </a:lnT>
                    <a:lnB>
                      <a:noFill/>
                    </a:lnB>
                  </a:tcPr>
                </a:tc>
                <a:extLst>
                  <a:ext uri="{0D108BD9-81ED-4DB2-BD59-A6C34878D82A}">
                    <a16:rowId xmlns:a16="http://schemas.microsoft.com/office/drawing/2014/main" val="247298098"/>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NEGRA</a:t>
                      </a:r>
                    </a:p>
                  </a:txBody>
                  <a:tcPr marL="9525" marR="9525" marT="9525" marB="0" anchor="ctr">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2517575728"/>
                  </a:ext>
                </a:extLst>
              </a:tr>
              <a:tr h="358575">
                <a:tc>
                  <a:txBody>
                    <a:bodyPr/>
                    <a:lstStyle/>
                    <a:p>
                      <a:pPr algn="l" fontAlgn="b"/>
                      <a:r>
                        <a:rPr lang="pt-BR" sz="1000" b="0" i="0" u="none" strike="noStrike">
                          <a:effectLst/>
                          <a:latin typeface="Arial" panose="020B0604020202020204" pitchFamily="34" charset="0"/>
                        </a:rPr>
                        <a:t>MASCULINO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PARDA</a:t>
                      </a:r>
                    </a:p>
                  </a:txBody>
                  <a:tcPr marL="9525" marR="9525" marT="9525" marB="0" anchor="ctr">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43</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792951055"/>
                  </a:ext>
                </a:extLst>
              </a:tr>
              <a:tr h="358575">
                <a:tc gridSpan="2">
                  <a:txBody>
                    <a:bodyPr/>
                    <a:lstStyle/>
                    <a:p>
                      <a:pPr algn="ctr" fontAlgn="b"/>
                      <a:r>
                        <a:rPr lang="pt-BR" sz="1000" b="1" i="0" u="none" strike="noStrike">
                          <a:solidFill>
                            <a:srgbClr val="FFFFFF"/>
                          </a:solidFill>
                          <a:effectLst/>
                          <a:latin typeface="Arial" panose="020B0604020202020204" pitchFamily="34" charset="0"/>
                        </a:rPr>
                        <a:t>TOTAL</a:t>
                      </a:r>
                    </a:p>
                  </a:txBody>
                  <a:tcPr marL="9525" marR="9525" marT="9525" marB="0" anchor="b">
                    <a:lnL>
                      <a:noFill/>
                    </a:lnL>
                    <a:lnR>
                      <a:noFill/>
                    </a:lnR>
                    <a:lnT>
                      <a:noFill/>
                    </a:lnT>
                    <a:lnB>
                      <a:noFill/>
                    </a:lnB>
                    <a:solidFill>
                      <a:srgbClr val="203764"/>
                    </a:solidFill>
                  </a:tcPr>
                </a:tc>
                <a:tc hMerge="1">
                  <a:txBody>
                    <a:bodyPr/>
                    <a:lstStyle/>
                    <a:p>
                      <a:endParaRPr lang="pt-BR"/>
                    </a:p>
                  </a:txBody>
                  <a:tcPr/>
                </a:tc>
                <a:tc>
                  <a:txBody>
                    <a:bodyPr/>
                    <a:lstStyle/>
                    <a:p>
                      <a:pPr algn="ctr" fontAlgn="b"/>
                      <a:r>
                        <a:rPr lang="pt-BR" sz="1000" b="1" i="0" u="none" strike="noStrike" dirty="0">
                          <a:solidFill>
                            <a:srgbClr val="FFFFFF"/>
                          </a:solidFill>
                          <a:effectLst/>
                          <a:latin typeface="Arial" panose="020B0604020202020204" pitchFamily="34" charset="0"/>
                        </a:rPr>
                        <a:t>263</a:t>
                      </a:r>
                    </a:p>
                  </a:txBody>
                  <a:tcPr marL="9525" marR="9525" marT="9525" marB="0" anchor="b">
                    <a:lnL>
                      <a:noFill/>
                    </a:lnL>
                    <a:lnR>
                      <a:noFill/>
                    </a:lnR>
                    <a:lnT>
                      <a:noFill/>
                    </a:lnT>
                    <a:lnB>
                      <a:noFill/>
                    </a:lnB>
                    <a:solidFill>
                      <a:srgbClr val="203764"/>
                    </a:solidFill>
                  </a:tcPr>
                </a:tc>
                <a:extLst>
                  <a:ext uri="{0D108BD9-81ED-4DB2-BD59-A6C34878D82A}">
                    <a16:rowId xmlns:a16="http://schemas.microsoft.com/office/drawing/2014/main" val="825346688"/>
                  </a:ext>
                </a:extLst>
              </a:tr>
            </a:tbl>
          </a:graphicData>
        </a:graphic>
      </p:graphicFrame>
      <p:graphicFrame>
        <p:nvGraphicFramePr>
          <p:cNvPr id="16" name="Tabela 15">
            <a:extLst>
              <a:ext uri="{FF2B5EF4-FFF2-40B4-BE49-F238E27FC236}">
                <a16:creationId xmlns:a16="http://schemas.microsoft.com/office/drawing/2014/main" id="{21DF16CD-0815-F954-D34C-BD660983ACA1}"/>
              </a:ext>
            </a:extLst>
          </p:cNvPr>
          <p:cNvGraphicFramePr>
            <a:graphicFrameLocks noGrp="1"/>
          </p:cNvGraphicFramePr>
          <p:nvPr>
            <p:extLst>
              <p:ext uri="{D42A27DB-BD31-4B8C-83A1-F6EECF244321}">
                <p14:modId xmlns:p14="http://schemas.microsoft.com/office/powerpoint/2010/main" val="1959940571"/>
              </p:ext>
            </p:extLst>
          </p:nvPr>
        </p:nvGraphicFramePr>
        <p:xfrm>
          <a:off x="-4107621" y="395749"/>
          <a:ext cx="3800289" cy="5657550"/>
        </p:xfrm>
        <a:graphic>
          <a:graphicData uri="http://schemas.openxmlformats.org/drawingml/2006/table">
            <a:tbl>
              <a:tblPr/>
              <a:tblGrid>
                <a:gridCol w="3232825">
                  <a:extLst>
                    <a:ext uri="{9D8B030D-6E8A-4147-A177-3AD203B41FA5}">
                      <a16:colId xmlns:a16="http://schemas.microsoft.com/office/drawing/2014/main" val="794098369"/>
                    </a:ext>
                  </a:extLst>
                </a:gridCol>
                <a:gridCol w="567464">
                  <a:extLst>
                    <a:ext uri="{9D8B030D-6E8A-4147-A177-3AD203B41FA5}">
                      <a16:colId xmlns:a16="http://schemas.microsoft.com/office/drawing/2014/main" val="2386547758"/>
                    </a:ext>
                  </a:extLst>
                </a:gridCol>
              </a:tblGrid>
              <a:tr h="226302">
                <a:tc>
                  <a:txBody>
                    <a:bodyPr/>
                    <a:lstStyle/>
                    <a:p>
                      <a:pPr algn="l" fontAlgn="ctr"/>
                      <a:r>
                        <a:rPr lang="pt-BR" sz="1000" b="1" i="0" u="none" strike="noStrike">
                          <a:solidFill>
                            <a:srgbClr val="FFFFFF"/>
                          </a:solidFill>
                          <a:effectLst/>
                          <a:latin typeface="Arial" panose="020B0604020202020204" pitchFamily="34" charset="0"/>
                        </a:rPr>
                        <a:t>BAIRRO DO ENVOLVIDO</a:t>
                      </a:r>
                    </a:p>
                  </a:txBody>
                  <a:tcPr marL="9525" marR="9525" marT="9525" marB="0" anchor="ctr">
                    <a:lnL>
                      <a:noFill/>
                    </a:lnL>
                    <a:lnR w="6350" cap="flat" cmpd="sng" algn="ctr">
                      <a:solidFill>
                        <a:srgbClr val="FFFFFF"/>
                      </a:solidFill>
                      <a:prstDash val="solid"/>
                      <a:round/>
                      <a:headEnd type="none" w="med" len="med"/>
                      <a:tailEnd type="none" w="med" len="med"/>
                    </a:lnR>
                    <a:lnT>
                      <a:noFill/>
                    </a:lnT>
                    <a:lnB>
                      <a:noFill/>
                    </a:lnB>
                    <a:solidFill>
                      <a:srgbClr val="203764"/>
                    </a:solidFill>
                  </a:tcPr>
                </a:tc>
                <a:tc>
                  <a:txBody>
                    <a:bodyPr/>
                    <a:lstStyle/>
                    <a:p>
                      <a:pPr algn="ctr" fontAlgn="ctr"/>
                      <a:r>
                        <a:rPr lang="pt-BR" sz="1000" b="1" i="0" u="none" strike="noStrike">
                          <a:solidFill>
                            <a:srgbClr val="FFFFFF"/>
                          </a:solidFill>
                          <a:effectLst/>
                          <a:latin typeface="Arial" panose="020B0604020202020204" pitchFamily="34" charset="0"/>
                        </a:rPr>
                        <a:t>QTDE</a:t>
                      </a:r>
                    </a:p>
                  </a:txBody>
                  <a:tcPr marL="9525" marR="9525" marT="9525" marB="0" anchor="ctr">
                    <a:lnL w="6350" cap="flat" cmpd="sng" algn="ctr">
                      <a:solidFill>
                        <a:srgbClr val="FFFFFF"/>
                      </a:solidFill>
                      <a:prstDash val="solid"/>
                      <a:round/>
                      <a:headEnd type="none" w="med" len="med"/>
                      <a:tailEnd type="none" w="med" len="med"/>
                    </a:lnL>
                    <a:lnR>
                      <a:noFill/>
                    </a:lnR>
                    <a:lnT>
                      <a:noFill/>
                    </a:lnT>
                    <a:lnB>
                      <a:noFill/>
                    </a:lnB>
                    <a:solidFill>
                      <a:srgbClr val="203764"/>
                    </a:solidFill>
                  </a:tcPr>
                </a:tc>
                <a:extLst>
                  <a:ext uri="{0D108BD9-81ED-4DB2-BD59-A6C34878D82A}">
                    <a16:rowId xmlns:a16="http://schemas.microsoft.com/office/drawing/2014/main" val="864528207"/>
                  </a:ext>
                </a:extLst>
              </a:tr>
              <a:tr h="226302">
                <a:tc>
                  <a:txBody>
                    <a:bodyPr/>
                    <a:lstStyle/>
                    <a:p>
                      <a:pPr algn="l" fontAlgn="b"/>
                      <a:r>
                        <a:rPr lang="pt-BR" sz="1000" b="0" i="0" u="none" strike="noStrike">
                          <a:effectLst/>
                          <a:latin typeface="Arial" panose="020B0604020202020204" pitchFamily="34" charset="0"/>
                        </a:rPr>
                        <a:t>Ondina Vasconcelos De Oliveira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21</a:t>
                      </a:r>
                    </a:p>
                  </a:txBody>
                  <a:tcPr marL="9525" marR="9525" marT="9525" marB="0" anchor="ctr">
                    <a:lnL>
                      <a:noFill/>
                    </a:lnL>
                    <a:lnR>
                      <a:noFill/>
                    </a:lnR>
                    <a:lnT>
                      <a:noFill/>
                    </a:lnT>
                    <a:lnB>
                      <a:noFill/>
                    </a:lnB>
                  </a:tcPr>
                </a:tc>
                <a:extLst>
                  <a:ext uri="{0D108BD9-81ED-4DB2-BD59-A6C34878D82A}">
                    <a16:rowId xmlns:a16="http://schemas.microsoft.com/office/drawing/2014/main" val="515954154"/>
                  </a:ext>
                </a:extLst>
              </a:tr>
              <a:tr h="226302">
                <a:tc>
                  <a:txBody>
                    <a:bodyPr/>
                    <a:lstStyle/>
                    <a:p>
                      <a:pPr algn="l" fontAlgn="b"/>
                      <a:r>
                        <a:rPr lang="pt-BR" sz="1000" b="0" i="0" u="none" strike="noStrike">
                          <a:effectLst/>
                          <a:latin typeface="Arial" panose="020B0604020202020204" pitchFamily="34" charset="0"/>
                        </a:rPr>
                        <a:t>Interlagos Dois</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11</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921957428"/>
                  </a:ext>
                </a:extLst>
              </a:tr>
              <a:tr h="226302">
                <a:tc>
                  <a:txBody>
                    <a:bodyPr/>
                    <a:lstStyle/>
                    <a:p>
                      <a:pPr algn="l" fontAlgn="b"/>
                      <a:r>
                        <a:rPr lang="pt-BR" sz="1000" b="0" i="0" u="none" strike="noStrike">
                          <a:effectLst/>
                          <a:latin typeface="Arial" panose="020B0604020202020204" pitchFamily="34" charset="0"/>
                        </a:rPr>
                        <a:t>Barreiro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10</a:t>
                      </a:r>
                    </a:p>
                  </a:txBody>
                  <a:tcPr marL="9525" marR="9525" marT="9525" marB="0" anchor="ctr">
                    <a:lnL>
                      <a:noFill/>
                    </a:lnL>
                    <a:lnR>
                      <a:noFill/>
                    </a:lnR>
                    <a:lnT>
                      <a:noFill/>
                    </a:lnT>
                    <a:lnB>
                      <a:noFill/>
                    </a:lnB>
                  </a:tcPr>
                </a:tc>
                <a:extLst>
                  <a:ext uri="{0D108BD9-81ED-4DB2-BD59-A6C34878D82A}">
                    <a16:rowId xmlns:a16="http://schemas.microsoft.com/office/drawing/2014/main" val="152971357"/>
                  </a:ext>
                </a:extLst>
              </a:tr>
              <a:tr h="226302">
                <a:tc>
                  <a:txBody>
                    <a:bodyPr/>
                    <a:lstStyle/>
                    <a:p>
                      <a:pPr algn="l" fontAlgn="b"/>
                      <a:r>
                        <a:rPr lang="pt-BR" sz="1000" b="0" i="0" u="none" strike="noStrike">
                          <a:effectLst/>
                          <a:latin typeface="Arial" panose="020B0604020202020204" pitchFamily="34" charset="0"/>
                        </a:rPr>
                        <a:t>Sao Francisco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9</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573973751"/>
                  </a:ext>
                </a:extLst>
              </a:tr>
              <a:tr h="226302">
                <a:tc>
                  <a:txBody>
                    <a:bodyPr/>
                    <a:lstStyle/>
                    <a:p>
                      <a:pPr algn="l" fontAlgn="b"/>
                      <a:r>
                        <a:rPr lang="pt-BR" sz="1000" b="0" i="0" u="none" strike="noStrike">
                          <a:effectLst/>
                          <a:latin typeface="Arial" panose="020B0604020202020204" pitchFamily="34" charset="0"/>
                        </a:rPr>
                        <a:t>Outro Município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8</a:t>
                      </a:r>
                    </a:p>
                  </a:txBody>
                  <a:tcPr marL="9525" marR="9525" marT="9525" marB="0" anchor="ctr">
                    <a:lnL>
                      <a:noFill/>
                    </a:lnL>
                    <a:lnR>
                      <a:noFill/>
                    </a:lnR>
                    <a:lnT>
                      <a:noFill/>
                    </a:lnT>
                    <a:lnB>
                      <a:noFill/>
                    </a:lnB>
                  </a:tcPr>
                </a:tc>
                <a:extLst>
                  <a:ext uri="{0D108BD9-81ED-4DB2-BD59-A6C34878D82A}">
                    <a16:rowId xmlns:a16="http://schemas.microsoft.com/office/drawing/2014/main" val="1032836892"/>
                  </a:ext>
                </a:extLst>
              </a:tr>
              <a:tr h="226302">
                <a:tc>
                  <a:txBody>
                    <a:bodyPr/>
                    <a:lstStyle/>
                    <a:p>
                      <a:pPr algn="l" fontAlgn="b"/>
                      <a:r>
                        <a:rPr lang="pt-BR" sz="1000" b="0" i="0" u="none" strike="noStrike">
                          <a:effectLst/>
                          <a:latin typeface="Arial" panose="020B0604020202020204" pitchFamily="34" charset="0"/>
                        </a:rPr>
                        <a:t>Sao Vicente</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8</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25241686"/>
                  </a:ext>
                </a:extLst>
              </a:tr>
              <a:tr h="226302">
                <a:tc>
                  <a:txBody>
                    <a:bodyPr/>
                    <a:lstStyle/>
                    <a:p>
                      <a:pPr algn="l" fontAlgn="b"/>
                      <a:r>
                        <a:rPr lang="pt-BR" sz="1000" b="0" i="0" u="none" strike="noStrike">
                          <a:effectLst/>
                          <a:latin typeface="Arial" panose="020B0604020202020204" pitchFamily="34" charset="0"/>
                        </a:rPr>
                        <a:t>Boa Vista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3299287354"/>
                  </a:ext>
                </a:extLst>
              </a:tr>
              <a:tr h="226302">
                <a:tc>
                  <a:txBody>
                    <a:bodyPr/>
                    <a:lstStyle/>
                    <a:p>
                      <a:pPr algn="l" fontAlgn="b"/>
                      <a:r>
                        <a:rPr lang="pt-BR" sz="1000" b="0" i="0" u="none" strike="noStrike">
                          <a:effectLst/>
                          <a:latin typeface="Arial" panose="020B0604020202020204" pitchFamily="34" charset="0"/>
                        </a:rPr>
                        <a:t>Jardim Europa</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908642321"/>
                  </a:ext>
                </a:extLst>
              </a:tr>
              <a:tr h="226302">
                <a:tc>
                  <a:txBody>
                    <a:bodyPr/>
                    <a:lstStyle/>
                    <a:p>
                      <a:pPr algn="l" fontAlgn="b"/>
                      <a:r>
                        <a:rPr lang="pt-BR" sz="1000" b="0" i="0" u="none" strike="noStrike">
                          <a:effectLst/>
                          <a:latin typeface="Arial" panose="020B0604020202020204" pitchFamily="34" charset="0"/>
                        </a:rPr>
                        <a:t>Santa Luzia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7</a:t>
                      </a:r>
                    </a:p>
                  </a:txBody>
                  <a:tcPr marL="9525" marR="9525" marT="9525" marB="0" anchor="ctr">
                    <a:lnL>
                      <a:noFill/>
                    </a:lnL>
                    <a:lnR>
                      <a:noFill/>
                    </a:lnR>
                    <a:lnT>
                      <a:noFill/>
                    </a:lnT>
                    <a:lnB>
                      <a:noFill/>
                    </a:lnB>
                  </a:tcPr>
                </a:tc>
                <a:extLst>
                  <a:ext uri="{0D108BD9-81ED-4DB2-BD59-A6C34878D82A}">
                    <a16:rowId xmlns:a16="http://schemas.microsoft.com/office/drawing/2014/main" val="940171687"/>
                  </a:ext>
                </a:extLst>
              </a:tr>
              <a:tr h="226302">
                <a:tc>
                  <a:txBody>
                    <a:bodyPr/>
                    <a:lstStyle/>
                    <a:p>
                      <a:pPr algn="l" fontAlgn="b"/>
                      <a:r>
                        <a:rPr lang="pt-BR" sz="1000" b="0" i="0" u="none" strike="noStrike">
                          <a:effectLst/>
                          <a:latin typeface="Arial" panose="020B0604020202020204" pitchFamily="34" charset="0"/>
                        </a:rPr>
                        <a:t>Belo Vale</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423742740"/>
                  </a:ext>
                </a:extLst>
              </a:tr>
              <a:tr h="226302">
                <a:tc>
                  <a:txBody>
                    <a:bodyPr/>
                    <a:lstStyle/>
                    <a:p>
                      <a:pPr algn="l" fontAlgn="b"/>
                      <a:r>
                        <a:rPr lang="pt-BR" sz="1000" b="0" i="0" u="none" strike="noStrike">
                          <a:effectLst/>
                          <a:latin typeface="Arial" panose="020B0604020202020204" pitchFamily="34" charset="0"/>
                        </a:rPr>
                        <a:t>Orozimbo Macedo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tcPr>
                </a:tc>
                <a:extLst>
                  <a:ext uri="{0D108BD9-81ED-4DB2-BD59-A6C34878D82A}">
                    <a16:rowId xmlns:a16="http://schemas.microsoft.com/office/drawing/2014/main" val="4230788234"/>
                  </a:ext>
                </a:extLst>
              </a:tr>
              <a:tr h="226302">
                <a:tc>
                  <a:txBody>
                    <a:bodyPr/>
                    <a:lstStyle/>
                    <a:p>
                      <a:pPr algn="l" fontAlgn="b"/>
                      <a:r>
                        <a:rPr lang="pt-BR" sz="1000" b="0" i="0" u="none" strike="noStrike">
                          <a:effectLst/>
                          <a:latin typeface="Arial" panose="020B0604020202020204" pitchFamily="34" charset="0"/>
                        </a:rPr>
                        <a:t>Jardim Arizona</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3345290773"/>
                  </a:ext>
                </a:extLst>
              </a:tr>
              <a:tr h="226302">
                <a:tc>
                  <a:txBody>
                    <a:bodyPr/>
                    <a:lstStyle/>
                    <a:p>
                      <a:pPr algn="l" fontAlgn="b"/>
                      <a:r>
                        <a:rPr lang="pt-BR" sz="1000" b="0" i="0" u="none" strike="noStrike">
                          <a:effectLst/>
                          <a:latin typeface="Arial" panose="020B0604020202020204" pitchFamily="34" charset="0"/>
                        </a:rPr>
                        <a:t>Não Identificado</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6</a:t>
                      </a:r>
                    </a:p>
                  </a:txBody>
                  <a:tcPr marL="9525" marR="9525" marT="9525" marB="0" anchor="ctr">
                    <a:lnL>
                      <a:noFill/>
                    </a:lnL>
                    <a:lnR>
                      <a:noFill/>
                    </a:lnR>
                    <a:lnT>
                      <a:noFill/>
                    </a:lnT>
                    <a:lnB>
                      <a:noFill/>
                    </a:lnB>
                  </a:tcPr>
                </a:tc>
                <a:extLst>
                  <a:ext uri="{0D108BD9-81ED-4DB2-BD59-A6C34878D82A}">
                    <a16:rowId xmlns:a16="http://schemas.microsoft.com/office/drawing/2014/main" val="2695914171"/>
                  </a:ext>
                </a:extLst>
              </a:tr>
              <a:tr h="226302">
                <a:tc>
                  <a:txBody>
                    <a:bodyPr/>
                    <a:lstStyle/>
                    <a:p>
                      <a:pPr algn="l" fontAlgn="b"/>
                      <a:r>
                        <a:rPr lang="pt-BR" sz="1000" b="0" i="0" u="none" strike="noStrike">
                          <a:effectLst/>
                          <a:latin typeface="Arial" panose="020B0604020202020204" pitchFamily="34" charset="0"/>
                        </a:rPr>
                        <a:t>Santo Antonio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592750987"/>
                  </a:ext>
                </a:extLst>
              </a:tr>
              <a:tr h="226302">
                <a:tc>
                  <a:txBody>
                    <a:bodyPr/>
                    <a:lstStyle/>
                    <a:p>
                      <a:pPr algn="l" fontAlgn="b"/>
                      <a:r>
                        <a:rPr lang="pt-BR" sz="1000" b="0" i="0" u="none" strike="noStrike">
                          <a:effectLst/>
                          <a:latin typeface="Arial" panose="020B0604020202020204" pitchFamily="34" charset="0"/>
                        </a:rPr>
                        <a:t>Catarina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1140076857"/>
                  </a:ext>
                </a:extLst>
              </a:tr>
              <a:tr h="226302">
                <a:tc>
                  <a:txBody>
                    <a:bodyPr/>
                    <a:lstStyle/>
                    <a:p>
                      <a:pPr algn="l" fontAlgn="b"/>
                      <a:r>
                        <a:rPr lang="pt-BR" sz="1000" b="0" i="0" u="none" strike="noStrike" dirty="0">
                          <a:effectLst/>
                          <a:latin typeface="Arial" panose="020B0604020202020204" pitchFamily="34" charset="0"/>
                        </a:rPr>
                        <a:t>Canada</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824322701"/>
                  </a:ext>
                </a:extLst>
              </a:tr>
              <a:tr h="226302">
                <a:tc>
                  <a:txBody>
                    <a:bodyPr/>
                    <a:lstStyle/>
                    <a:p>
                      <a:pPr algn="l" fontAlgn="b"/>
                      <a:r>
                        <a:rPr lang="pt-BR" sz="1000" b="0" i="0" u="none" strike="noStrike">
                          <a:effectLst/>
                          <a:latin typeface="Arial" panose="020B0604020202020204" pitchFamily="34" charset="0"/>
                        </a:rPr>
                        <a:t>Emilia</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948070500"/>
                  </a:ext>
                </a:extLst>
              </a:tr>
              <a:tr h="226302">
                <a:tc>
                  <a:txBody>
                    <a:bodyPr/>
                    <a:lstStyle/>
                    <a:p>
                      <a:pPr algn="l" fontAlgn="b"/>
                      <a:r>
                        <a:rPr lang="pt-BR" sz="1000" b="0" i="0" u="none" strike="noStrike">
                          <a:effectLst/>
                          <a:latin typeface="Arial" panose="020B0604020202020204" pitchFamily="34" charset="0"/>
                        </a:rPr>
                        <a:t>Planalto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839498922"/>
                  </a:ext>
                </a:extLst>
              </a:tr>
              <a:tr h="226302">
                <a:tc>
                  <a:txBody>
                    <a:bodyPr/>
                    <a:lstStyle/>
                    <a:p>
                      <a:pPr algn="l" fontAlgn="b"/>
                      <a:r>
                        <a:rPr lang="pt-BR" sz="1000" b="0" i="0" u="none" strike="noStrike">
                          <a:effectLst/>
                          <a:latin typeface="Arial" panose="020B0604020202020204" pitchFamily="34" charset="0"/>
                        </a:rPr>
                        <a:t>Itapua Dois</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3378908973"/>
                  </a:ext>
                </a:extLst>
              </a:tr>
              <a:tr h="226302">
                <a:tc>
                  <a:txBody>
                    <a:bodyPr/>
                    <a:lstStyle/>
                    <a:p>
                      <a:pPr algn="l" fontAlgn="b"/>
                      <a:r>
                        <a:rPr lang="pt-BR" sz="1000" b="0" i="0" u="none" strike="noStrike">
                          <a:effectLst/>
                          <a:latin typeface="Arial" panose="020B0604020202020204" pitchFamily="34" charset="0"/>
                        </a:rPr>
                        <a:t>Centro</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889601045"/>
                  </a:ext>
                </a:extLst>
              </a:tr>
              <a:tr h="226302">
                <a:tc>
                  <a:txBody>
                    <a:bodyPr/>
                    <a:lstStyle/>
                    <a:p>
                      <a:pPr algn="l" fontAlgn="b"/>
                      <a:r>
                        <a:rPr lang="pt-BR" sz="1000" b="0" i="0" u="none" strike="noStrike">
                          <a:effectLst/>
                          <a:latin typeface="Arial" panose="020B0604020202020204" pitchFamily="34" charset="0"/>
                        </a:rPr>
                        <a:t>J.K</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tcPr>
                </a:tc>
                <a:extLst>
                  <a:ext uri="{0D108BD9-81ED-4DB2-BD59-A6C34878D82A}">
                    <a16:rowId xmlns:a16="http://schemas.microsoft.com/office/drawing/2014/main" val="1684455457"/>
                  </a:ext>
                </a:extLst>
              </a:tr>
              <a:tr h="226302">
                <a:tc>
                  <a:txBody>
                    <a:bodyPr/>
                    <a:lstStyle/>
                    <a:p>
                      <a:pPr algn="l" fontAlgn="b"/>
                      <a:r>
                        <a:rPr lang="pt-BR" sz="1000" b="0" i="0" u="none" strike="noStrike">
                          <a:effectLst/>
                          <a:latin typeface="Arial" panose="020B0604020202020204" pitchFamily="34" charset="0"/>
                        </a:rPr>
                        <a:t>Montreal</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a:effectLst/>
                          <a:latin typeface="Arial" panose="020B0604020202020204" pitchFamily="34" charset="0"/>
                        </a:rPr>
                        <a:t>5</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1420622008"/>
                  </a:ext>
                </a:extLst>
              </a:tr>
              <a:tr h="226302">
                <a:tc>
                  <a:txBody>
                    <a:bodyPr/>
                    <a:lstStyle/>
                    <a:p>
                      <a:pPr algn="l" fontAlgn="b"/>
                      <a:r>
                        <a:rPr lang="pt-BR" sz="1000" b="0" i="0" u="none" strike="noStrike">
                          <a:effectLst/>
                          <a:latin typeface="Arial" panose="020B0604020202020204" pitchFamily="34" charset="0"/>
                        </a:rPr>
                        <a:t>Esmeraldas Dois</a:t>
                      </a:r>
                    </a:p>
                  </a:txBody>
                  <a:tcPr marL="9525" marR="9525" marT="9525" marB="0" anchor="b">
                    <a:lnL>
                      <a:noFill/>
                    </a:lnL>
                    <a:lnR>
                      <a:noFill/>
                    </a:lnR>
                    <a:lnT>
                      <a:noFill/>
                    </a:lnT>
                    <a:lnB>
                      <a:noFill/>
                    </a:lnB>
                  </a:tcPr>
                </a:tc>
                <a:tc>
                  <a:txBody>
                    <a:bodyPr/>
                    <a:lstStyle/>
                    <a:p>
                      <a:pPr algn="ctr" fontAlgn="ctr"/>
                      <a:r>
                        <a:rPr lang="pt-BR" sz="1000" b="0" i="0" u="none" strike="noStrike">
                          <a:effectLst/>
                          <a:latin typeface="Arial" panose="020B0604020202020204" pitchFamily="34" charset="0"/>
                        </a:rPr>
                        <a:t>4</a:t>
                      </a:r>
                    </a:p>
                  </a:txBody>
                  <a:tcPr marL="9525" marR="9525" marT="9525" marB="0" anchor="ctr">
                    <a:lnL>
                      <a:noFill/>
                    </a:lnL>
                    <a:lnR>
                      <a:noFill/>
                    </a:lnR>
                    <a:lnT>
                      <a:noFill/>
                    </a:lnT>
                    <a:lnB>
                      <a:noFill/>
                    </a:lnB>
                  </a:tcPr>
                </a:tc>
                <a:extLst>
                  <a:ext uri="{0D108BD9-81ED-4DB2-BD59-A6C34878D82A}">
                    <a16:rowId xmlns:a16="http://schemas.microsoft.com/office/drawing/2014/main" val="1085661340"/>
                  </a:ext>
                </a:extLst>
              </a:tr>
              <a:tr h="226302">
                <a:tc>
                  <a:txBody>
                    <a:bodyPr/>
                    <a:lstStyle/>
                    <a:p>
                      <a:pPr algn="l" fontAlgn="b"/>
                      <a:r>
                        <a:rPr lang="pt-BR" sz="1000" b="0" i="0" u="none" strike="noStrike">
                          <a:effectLst/>
                          <a:latin typeface="Arial" panose="020B0604020202020204" pitchFamily="34" charset="0"/>
                        </a:rPr>
                        <a:t>Industrial</a:t>
                      </a:r>
                    </a:p>
                  </a:txBody>
                  <a:tcPr marL="9525" marR="9525" marT="9525" marB="0" anchor="b">
                    <a:lnL>
                      <a:noFill/>
                    </a:lnL>
                    <a:lnR>
                      <a:noFill/>
                    </a:lnR>
                    <a:lnT>
                      <a:noFill/>
                    </a:lnT>
                    <a:lnB>
                      <a:noFill/>
                    </a:lnB>
                    <a:solidFill>
                      <a:srgbClr val="D9E1F2"/>
                    </a:solidFill>
                  </a:tcPr>
                </a:tc>
                <a:tc>
                  <a:txBody>
                    <a:bodyPr/>
                    <a:lstStyle/>
                    <a:p>
                      <a:pPr algn="ctr" fontAlgn="ctr"/>
                      <a:r>
                        <a:rPr lang="pt-BR" sz="1000" b="0" i="0" u="none" strike="noStrike" dirty="0">
                          <a:effectLst/>
                          <a:latin typeface="Arial" panose="020B0604020202020204" pitchFamily="34" charset="0"/>
                        </a:rPr>
                        <a:t>4</a:t>
                      </a:r>
                    </a:p>
                  </a:txBody>
                  <a:tcPr marL="9525" marR="9525" marT="9525" marB="0" anchor="ctr">
                    <a:lnL>
                      <a:noFill/>
                    </a:lnL>
                    <a:lnR>
                      <a:noFill/>
                    </a:lnR>
                    <a:lnT>
                      <a:noFill/>
                    </a:lnT>
                    <a:lnB>
                      <a:noFill/>
                    </a:lnB>
                    <a:solidFill>
                      <a:srgbClr val="D9E1F2"/>
                    </a:solidFill>
                  </a:tcPr>
                </a:tc>
                <a:extLst>
                  <a:ext uri="{0D108BD9-81ED-4DB2-BD59-A6C34878D82A}">
                    <a16:rowId xmlns:a16="http://schemas.microsoft.com/office/drawing/2014/main" val="2173692139"/>
                  </a:ext>
                </a:extLst>
              </a:tr>
            </a:tbl>
          </a:graphicData>
        </a:graphic>
      </p:graphicFrame>
      <p:sp>
        <p:nvSpPr>
          <p:cNvPr id="15" name="CaixaDeTexto 14">
            <a:extLst>
              <a:ext uri="{FF2B5EF4-FFF2-40B4-BE49-F238E27FC236}">
                <a16:creationId xmlns:a16="http://schemas.microsoft.com/office/drawing/2014/main" id="{887E227B-E5A0-A62F-D396-BD050D1AD5BD}"/>
              </a:ext>
            </a:extLst>
          </p:cNvPr>
          <p:cNvSpPr txBox="1"/>
          <p:nvPr/>
        </p:nvSpPr>
        <p:spPr>
          <a:xfrm>
            <a:off x="2168636" y="755464"/>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6672" y="3041724"/>
            <a:ext cx="5362045" cy="3666356"/>
          </a:xfrm>
          <a:prstGeom prst="rect">
            <a:avLst/>
          </a:prstGeom>
        </p:spPr>
      </p:pic>
    </p:spTree>
    <p:extLst>
      <p:ext uri="{BB962C8B-B14F-4D97-AF65-F5344CB8AC3E}">
        <p14:creationId xmlns:p14="http://schemas.microsoft.com/office/powerpoint/2010/main" val="20815463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0852" y="-1042007"/>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151" y="5687000"/>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3098" y="-194416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1518" y="4851151"/>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7519" y="-1177894"/>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4174" y="1556596"/>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121158" y="192758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Tree>
    <p:extLst>
      <p:ext uri="{BB962C8B-B14F-4D97-AF65-F5344CB8AC3E}">
        <p14:creationId xmlns:p14="http://schemas.microsoft.com/office/powerpoint/2010/main" val="18581852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921107" y="858037"/>
            <a:ext cx="10084556" cy="523220"/>
          </a:xfrm>
          <a:prstGeom prst="rect">
            <a:avLst/>
          </a:prstGeom>
          <a:noFill/>
        </p:spPr>
        <p:txBody>
          <a:bodyPr wrap="none" rtlCol="0">
            <a:spAutoFit/>
          </a:bodyPr>
          <a:lstStyle/>
          <a:p>
            <a:r>
              <a:rPr lang="pt-BR" sz="2800" b="1" dirty="0"/>
              <a:t>NÃO CONTRIBUI COM O INSS, TENHO DIREITO A APOSENTADORIA?</a:t>
            </a:r>
          </a:p>
        </p:txBody>
      </p:sp>
    </p:spTree>
    <p:extLst>
      <p:ext uri="{BB962C8B-B14F-4D97-AF65-F5344CB8AC3E}">
        <p14:creationId xmlns:p14="http://schemas.microsoft.com/office/powerpoint/2010/main" val="4911818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921107" y="858037"/>
            <a:ext cx="10084556" cy="523220"/>
          </a:xfrm>
          <a:prstGeom prst="rect">
            <a:avLst/>
          </a:prstGeom>
          <a:noFill/>
        </p:spPr>
        <p:txBody>
          <a:bodyPr wrap="none" rtlCol="0">
            <a:spAutoFit/>
          </a:bodyPr>
          <a:lstStyle/>
          <a:p>
            <a:r>
              <a:rPr lang="pt-BR" sz="2800" b="1" dirty="0"/>
              <a:t>NÃO CONTRIBUI COM O INSS, TENHO DIREITO A APOSENTADORIA?</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890220" y="1443916"/>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Tree>
    <p:extLst>
      <p:ext uri="{BB962C8B-B14F-4D97-AF65-F5344CB8AC3E}">
        <p14:creationId xmlns:p14="http://schemas.microsoft.com/office/powerpoint/2010/main" val="17541070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4306186" y="2052084"/>
            <a:ext cx="184731" cy="369332"/>
          </a:xfrm>
          <a:prstGeom prst="rect">
            <a:avLst/>
          </a:prstGeom>
          <a:noFill/>
        </p:spPr>
        <p:txBody>
          <a:bodyPr wrap="none" rtlCol="0">
            <a:spAutoFit/>
          </a:bodyPr>
          <a:lstStyle/>
          <a:p>
            <a:endParaRPr lang="pt-BR"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921107" y="858037"/>
            <a:ext cx="10084556" cy="523220"/>
          </a:xfrm>
          <a:prstGeom prst="rect">
            <a:avLst/>
          </a:prstGeom>
          <a:noFill/>
        </p:spPr>
        <p:txBody>
          <a:bodyPr wrap="none" rtlCol="0">
            <a:spAutoFit/>
          </a:bodyPr>
          <a:lstStyle/>
          <a:p>
            <a:r>
              <a:rPr lang="pt-BR" sz="2800" b="1" dirty="0"/>
              <a:t>NÃO CONTRIBUI COM O INSS, TENHO DIREITO A APOSENTADORIA?</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890220" y="1443916"/>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
        <p:nvSpPr>
          <p:cNvPr id="16" name="CaixaDeTexto 15">
            <a:extLst>
              <a:ext uri="{FF2B5EF4-FFF2-40B4-BE49-F238E27FC236}">
                <a16:creationId xmlns:a16="http://schemas.microsoft.com/office/drawing/2014/main" id="{82C8C67E-DAD9-2719-5E11-599D81A7813D}"/>
              </a:ext>
            </a:extLst>
          </p:cNvPr>
          <p:cNvSpPr txBox="1"/>
          <p:nvPr/>
        </p:nvSpPr>
        <p:spPr>
          <a:xfrm>
            <a:off x="1142022" y="3846280"/>
            <a:ext cx="9649794" cy="1200329"/>
          </a:xfrm>
          <a:prstGeom prst="rect">
            <a:avLst/>
          </a:prstGeom>
          <a:noFill/>
        </p:spPr>
        <p:txBody>
          <a:bodyPr wrap="square" rtlCol="0">
            <a:spAutoFit/>
          </a:bodyPr>
          <a:lstStyle/>
          <a:p>
            <a:pPr algn="ctr"/>
            <a:r>
              <a:rPr lang="pt-BR" sz="3600" b="1" i="1" dirty="0">
                <a:solidFill>
                  <a:srgbClr val="202124"/>
                </a:solidFill>
                <a:effectLst/>
                <a:latin typeface="Google Sans"/>
              </a:rPr>
              <a:t>No entanto, é possível receber um auxílio assistencial sem nunca ter contribuído.</a:t>
            </a:r>
            <a:endParaRPr lang="pt-BR" sz="3600" b="1" i="1" dirty="0"/>
          </a:p>
        </p:txBody>
      </p:sp>
    </p:spTree>
    <p:extLst>
      <p:ext uri="{BB962C8B-B14F-4D97-AF65-F5344CB8AC3E}">
        <p14:creationId xmlns:p14="http://schemas.microsoft.com/office/powerpoint/2010/main" val="1958024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1590531" y="1468471"/>
            <a:ext cx="9091709" cy="1631216"/>
          </a:xfrm>
          <a:prstGeom prst="rect">
            <a:avLst/>
          </a:prstGeom>
          <a:noFill/>
        </p:spPr>
        <p:txBody>
          <a:bodyPr wrap="square" rtlCol="0">
            <a:spAutoFit/>
          </a:bodyPr>
          <a:lstStyle/>
          <a:p>
            <a:pPr algn="ctr"/>
            <a:r>
              <a:rPr lang="pt-BR" sz="2000" b="1" i="0" dirty="0">
                <a:effectLst/>
                <a:latin typeface="rawline"/>
              </a:rPr>
              <a:t>O Benefício de Prestação Continuada – BPC, previsto na Lei Orgânica da Assistência Social – LOAS,</a:t>
            </a:r>
          </a:p>
          <a:p>
            <a:pPr algn="ctr"/>
            <a:r>
              <a:rPr lang="pt-BR" sz="2000" b="1" i="0" dirty="0">
                <a:effectLst/>
                <a:latin typeface="rawline"/>
              </a:rPr>
              <a:t> é a garantia de um salário mínimo por mês ao idoso com idade igual ou superior a 65 anos ou à pessoa </a:t>
            </a:r>
          </a:p>
          <a:p>
            <a:pPr algn="ctr"/>
            <a:r>
              <a:rPr lang="pt-BR" sz="2000" b="1" i="0" dirty="0">
                <a:effectLst/>
                <a:latin typeface="rawline"/>
              </a:rPr>
              <a:t>com deficiência de qualquer idade. </a:t>
            </a:r>
            <a:endParaRPr lang="pt-BR" sz="2000" b="1"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573519" y="-1559068"/>
            <a:ext cx="10084556" cy="523220"/>
          </a:xfrm>
          <a:prstGeom prst="rect">
            <a:avLst/>
          </a:prstGeom>
          <a:noFill/>
        </p:spPr>
        <p:txBody>
          <a:bodyPr wrap="none" rtlCol="0">
            <a:spAutoFit/>
          </a:bodyPr>
          <a:lstStyle/>
          <a:p>
            <a:r>
              <a:rPr lang="pt-BR" sz="2800" b="1" dirty="0"/>
              <a:t>NÃO CONTRIBUI COM O INSS TENHO DIREITO A APOSENTADORIA?</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10459494" y="747652"/>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
        <p:nvSpPr>
          <p:cNvPr id="16" name="CaixaDeTexto 15">
            <a:extLst>
              <a:ext uri="{FF2B5EF4-FFF2-40B4-BE49-F238E27FC236}">
                <a16:creationId xmlns:a16="http://schemas.microsoft.com/office/drawing/2014/main" id="{82C8C67E-DAD9-2719-5E11-599D81A7813D}"/>
              </a:ext>
            </a:extLst>
          </p:cNvPr>
          <p:cNvSpPr txBox="1"/>
          <p:nvPr/>
        </p:nvSpPr>
        <p:spPr>
          <a:xfrm>
            <a:off x="13318417" y="4178620"/>
            <a:ext cx="9649794" cy="1200329"/>
          </a:xfrm>
          <a:prstGeom prst="rect">
            <a:avLst/>
          </a:prstGeom>
          <a:noFill/>
        </p:spPr>
        <p:txBody>
          <a:bodyPr wrap="square" rtlCol="0">
            <a:spAutoFit/>
          </a:bodyPr>
          <a:lstStyle/>
          <a:p>
            <a:pPr algn="ctr"/>
            <a:r>
              <a:rPr lang="pt-BR" sz="3600" b="1" i="1" dirty="0">
                <a:solidFill>
                  <a:srgbClr val="202124"/>
                </a:solidFill>
                <a:effectLst/>
                <a:latin typeface="Google Sans"/>
              </a:rPr>
              <a:t>No entanto, é possível receber um auxílio assistencial sem nunca ter contribuído.</a:t>
            </a:r>
            <a:endParaRPr lang="pt-BR" sz="3600" b="1" i="1" dirty="0"/>
          </a:p>
        </p:txBody>
      </p:sp>
      <p:sp>
        <p:nvSpPr>
          <p:cNvPr id="20" name="CaixaDeTexto 19">
            <a:extLst>
              <a:ext uri="{FF2B5EF4-FFF2-40B4-BE49-F238E27FC236}">
                <a16:creationId xmlns:a16="http://schemas.microsoft.com/office/drawing/2014/main" id="{1B40E2B4-F804-2E37-DF30-B8BB95B6D783}"/>
              </a:ext>
            </a:extLst>
          </p:cNvPr>
          <p:cNvSpPr txBox="1"/>
          <p:nvPr/>
        </p:nvSpPr>
        <p:spPr>
          <a:xfrm>
            <a:off x="1871959" y="355078"/>
            <a:ext cx="8828379" cy="984885"/>
          </a:xfrm>
          <a:prstGeom prst="rect">
            <a:avLst/>
          </a:prstGeom>
          <a:noFill/>
        </p:spPr>
        <p:txBody>
          <a:bodyPr wrap="none" rtlCol="0">
            <a:spAutoFit/>
          </a:bodyPr>
          <a:lstStyle/>
          <a:p>
            <a:r>
              <a:rPr lang="pt-BR" sz="4000" b="1" i="1" dirty="0">
                <a:effectLst/>
                <a:latin typeface="rawline"/>
              </a:rPr>
              <a:t>Benefício de Prestação Continuada (BPC)</a:t>
            </a:r>
          </a:p>
          <a:p>
            <a:endParaRPr lang="pt-BR" dirty="0"/>
          </a:p>
        </p:txBody>
      </p:sp>
      <p:sp>
        <p:nvSpPr>
          <p:cNvPr id="21" name="CaixaDeTexto 20">
            <a:extLst>
              <a:ext uri="{FF2B5EF4-FFF2-40B4-BE49-F238E27FC236}">
                <a16:creationId xmlns:a16="http://schemas.microsoft.com/office/drawing/2014/main" id="{F7CA4854-793C-E5D2-24FC-9A86980323F5}"/>
              </a:ext>
            </a:extLst>
          </p:cNvPr>
          <p:cNvSpPr txBox="1"/>
          <p:nvPr/>
        </p:nvSpPr>
        <p:spPr>
          <a:xfrm>
            <a:off x="1657111" y="3509857"/>
            <a:ext cx="9091709" cy="1631216"/>
          </a:xfrm>
          <a:prstGeom prst="rect">
            <a:avLst/>
          </a:prstGeom>
          <a:noFill/>
        </p:spPr>
        <p:txBody>
          <a:bodyPr wrap="square" rtlCol="0">
            <a:spAutoFit/>
          </a:bodyPr>
          <a:lstStyle/>
          <a:p>
            <a:pPr algn="ctr" fontAlgn="base"/>
            <a:r>
              <a:rPr lang="pt-BR" sz="2000" b="1" i="0" dirty="0">
                <a:effectLst/>
                <a:latin typeface="rawline"/>
              </a:rPr>
              <a:t>O BPC não é aposentadoria. Para ter direito a ele, não é preciso ter contribuído para o INSS. Diferente dos benefícios previdenciários, o BPC não paga 13º salário e não deixa pensão por morte.</a:t>
            </a:r>
          </a:p>
          <a:p>
            <a:pPr algn="ctr" fontAlgn="base"/>
            <a:r>
              <a:rPr lang="pt-BR" sz="2000" b="1" i="0" dirty="0">
                <a:effectLst/>
                <a:latin typeface="rawline"/>
              </a:rPr>
              <a:t>Para ter direito ao BPC, é necessário que a renda por pessoa do grupo familiar seja igual ou menor que 1/4 do salário-mínimo.</a:t>
            </a:r>
          </a:p>
        </p:txBody>
      </p:sp>
    </p:spTree>
    <p:extLst>
      <p:ext uri="{BB962C8B-B14F-4D97-AF65-F5344CB8AC3E}">
        <p14:creationId xmlns:p14="http://schemas.microsoft.com/office/powerpoint/2010/main" val="8172880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12346993" y="1517047"/>
            <a:ext cx="9091709" cy="1631216"/>
          </a:xfrm>
          <a:prstGeom prst="rect">
            <a:avLst/>
          </a:prstGeom>
          <a:noFill/>
        </p:spPr>
        <p:txBody>
          <a:bodyPr wrap="square" rtlCol="0">
            <a:spAutoFit/>
          </a:bodyPr>
          <a:lstStyle/>
          <a:p>
            <a:pPr algn="ctr"/>
            <a:r>
              <a:rPr lang="pt-BR" sz="2000" b="1" i="0" dirty="0">
                <a:effectLst/>
                <a:latin typeface="rawline"/>
              </a:rPr>
              <a:t>O Benefício de Prestação Continuada – BPC, previsto na Lei Orgânica da Assistência Social – LOAS,</a:t>
            </a:r>
          </a:p>
          <a:p>
            <a:pPr algn="ctr"/>
            <a:r>
              <a:rPr lang="pt-BR" sz="2000" b="1" i="0" dirty="0">
                <a:effectLst/>
                <a:latin typeface="rawline"/>
              </a:rPr>
              <a:t> é a garantia de um salário mínimo por mês ao idoso com idade igual ou superior a 65 anos ou à pessoa </a:t>
            </a:r>
          </a:p>
          <a:p>
            <a:pPr algn="ctr"/>
            <a:r>
              <a:rPr lang="pt-BR" sz="2000" b="1" i="0" dirty="0">
                <a:effectLst/>
                <a:latin typeface="rawline"/>
              </a:rPr>
              <a:t>com deficiência de qualquer idade. </a:t>
            </a:r>
            <a:endParaRPr lang="pt-BR" sz="2000" b="1"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573519" y="-1559068"/>
            <a:ext cx="10084556" cy="523220"/>
          </a:xfrm>
          <a:prstGeom prst="rect">
            <a:avLst/>
          </a:prstGeom>
          <a:noFill/>
        </p:spPr>
        <p:txBody>
          <a:bodyPr wrap="none" rtlCol="0">
            <a:spAutoFit/>
          </a:bodyPr>
          <a:lstStyle/>
          <a:p>
            <a:r>
              <a:rPr lang="pt-BR" sz="2800" b="1" dirty="0"/>
              <a:t>NÃO CONTRIBUI COM O INSS TENHO DIREITO A APOSENTADORIA?</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10459494" y="747652"/>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
        <p:nvSpPr>
          <p:cNvPr id="16" name="CaixaDeTexto 15">
            <a:extLst>
              <a:ext uri="{FF2B5EF4-FFF2-40B4-BE49-F238E27FC236}">
                <a16:creationId xmlns:a16="http://schemas.microsoft.com/office/drawing/2014/main" id="{82C8C67E-DAD9-2719-5E11-599D81A7813D}"/>
              </a:ext>
            </a:extLst>
          </p:cNvPr>
          <p:cNvSpPr txBox="1"/>
          <p:nvPr/>
        </p:nvSpPr>
        <p:spPr>
          <a:xfrm>
            <a:off x="13318417" y="4178620"/>
            <a:ext cx="9649794" cy="1200329"/>
          </a:xfrm>
          <a:prstGeom prst="rect">
            <a:avLst/>
          </a:prstGeom>
          <a:noFill/>
        </p:spPr>
        <p:txBody>
          <a:bodyPr wrap="square" rtlCol="0">
            <a:spAutoFit/>
          </a:bodyPr>
          <a:lstStyle/>
          <a:p>
            <a:pPr algn="ctr"/>
            <a:r>
              <a:rPr lang="pt-BR" sz="3600" b="1" i="1" dirty="0">
                <a:solidFill>
                  <a:srgbClr val="202124"/>
                </a:solidFill>
                <a:effectLst/>
                <a:latin typeface="Google Sans"/>
              </a:rPr>
              <a:t>No entanto, é possível receber um auxílio assistencial sem nunca ter contribuído.</a:t>
            </a:r>
            <a:endParaRPr lang="pt-BR" sz="3600" b="1" i="1" dirty="0"/>
          </a:p>
        </p:txBody>
      </p:sp>
      <p:sp>
        <p:nvSpPr>
          <p:cNvPr id="20" name="CaixaDeTexto 19">
            <a:extLst>
              <a:ext uri="{FF2B5EF4-FFF2-40B4-BE49-F238E27FC236}">
                <a16:creationId xmlns:a16="http://schemas.microsoft.com/office/drawing/2014/main" id="{1B40E2B4-F804-2E37-DF30-B8BB95B6D783}"/>
              </a:ext>
            </a:extLst>
          </p:cNvPr>
          <p:cNvSpPr txBox="1"/>
          <p:nvPr/>
        </p:nvSpPr>
        <p:spPr>
          <a:xfrm>
            <a:off x="1852767" y="-1080565"/>
            <a:ext cx="8828379" cy="984885"/>
          </a:xfrm>
          <a:prstGeom prst="rect">
            <a:avLst/>
          </a:prstGeom>
          <a:noFill/>
        </p:spPr>
        <p:txBody>
          <a:bodyPr wrap="none" rtlCol="0">
            <a:spAutoFit/>
          </a:bodyPr>
          <a:lstStyle/>
          <a:p>
            <a:r>
              <a:rPr lang="pt-BR" sz="4000" b="1" i="1" dirty="0">
                <a:effectLst/>
                <a:latin typeface="rawline"/>
              </a:rPr>
              <a:t>Benefício de Prestação Continuada (BPC)</a:t>
            </a:r>
          </a:p>
          <a:p>
            <a:endParaRPr lang="pt-BR" dirty="0"/>
          </a:p>
        </p:txBody>
      </p:sp>
      <p:sp>
        <p:nvSpPr>
          <p:cNvPr id="21" name="CaixaDeTexto 20">
            <a:extLst>
              <a:ext uri="{FF2B5EF4-FFF2-40B4-BE49-F238E27FC236}">
                <a16:creationId xmlns:a16="http://schemas.microsoft.com/office/drawing/2014/main" id="{F7CA4854-793C-E5D2-24FC-9A86980323F5}"/>
              </a:ext>
            </a:extLst>
          </p:cNvPr>
          <p:cNvSpPr txBox="1"/>
          <p:nvPr/>
        </p:nvSpPr>
        <p:spPr>
          <a:xfrm>
            <a:off x="-9204594" y="3446946"/>
            <a:ext cx="9091709" cy="1631216"/>
          </a:xfrm>
          <a:prstGeom prst="rect">
            <a:avLst/>
          </a:prstGeom>
          <a:noFill/>
        </p:spPr>
        <p:txBody>
          <a:bodyPr wrap="square" rtlCol="0">
            <a:spAutoFit/>
          </a:bodyPr>
          <a:lstStyle/>
          <a:p>
            <a:pPr algn="ctr" fontAlgn="base"/>
            <a:r>
              <a:rPr lang="pt-BR" sz="2000" b="1" i="0" dirty="0">
                <a:effectLst/>
                <a:latin typeface="rawline"/>
              </a:rPr>
              <a:t>O BPC não é aposentadoria. Para ter direito a ele, não é preciso ter contribuído para o INSS. Diferente dos benefícios previdenciários, o BPC não paga 13º salário e não deixa pensão por morte.</a:t>
            </a:r>
          </a:p>
          <a:p>
            <a:pPr algn="ctr" fontAlgn="base"/>
            <a:r>
              <a:rPr lang="pt-BR" sz="2000" b="1" i="0" dirty="0">
                <a:effectLst/>
                <a:latin typeface="rawline"/>
              </a:rPr>
              <a:t>Para ter direito ao BPC, é necessário que a renda por pessoa do grupo familiar seja igual ou menor que 1/4 do salário-mínimo.</a:t>
            </a:r>
          </a:p>
        </p:txBody>
      </p:sp>
      <p:sp>
        <p:nvSpPr>
          <p:cNvPr id="22" name="CaixaDeTexto 21">
            <a:extLst>
              <a:ext uri="{FF2B5EF4-FFF2-40B4-BE49-F238E27FC236}">
                <a16:creationId xmlns:a16="http://schemas.microsoft.com/office/drawing/2014/main" id="{2DA5CB90-F371-D596-5D24-D818BF4312E1}"/>
              </a:ext>
            </a:extLst>
          </p:cNvPr>
          <p:cNvSpPr txBox="1"/>
          <p:nvPr/>
        </p:nvSpPr>
        <p:spPr>
          <a:xfrm>
            <a:off x="1495497" y="1103527"/>
            <a:ext cx="9016843" cy="4524315"/>
          </a:xfrm>
          <a:prstGeom prst="rect">
            <a:avLst/>
          </a:prstGeom>
          <a:noFill/>
        </p:spPr>
        <p:txBody>
          <a:bodyPr wrap="square" rtlCol="0">
            <a:spAutoFit/>
          </a:bodyPr>
          <a:lstStyle/>
          <a:p>
            <a:pPr algn="just" fontAlgn="base"/>
            <a:r>
              <a:rPr lang="pt-BR" b="1" i="0" dirty="0">
                <a:effectLst/>
                <a:latin typeface="rawline"/>
              </a:rPr>
              <a:t>Gratuidade</a:t>
            </a:r>
            <a:endParaRPr lang="pt-BR" b="0" i="0" dirty="0">
              <a:effectLst/>
              <a:latin typeface="rawline"/>
            </a:endParaRPr>
          </a:p>
          <a:p>
            <a:pPr algn="just" fontAlgn="base"/>
            <a:r>
              <a:rPr lang="pt-BR" b="0" i="0" dirty="0">
                <a:effectLst/>
                <a:latin typeface="rawline"/>
              </a:rPr>
              <a:t>O artigo 15º do Estatuto da Pessoa Idosa, responsabiliza o poder público pelo fornecimento gratuito de medicamentos, especialmente os de uso contínuo. Para ter acesso a esse direito, em rede própria ou farmácias privadas conveniadas, é preciso apresentar um documento de identidade com foto, CPF e receita médica dentro do seu prazo de validade. A preferência no atendimento nesses locais também é direito garantido por lei.</a:t>
            </a:r>
          </a:p>
          <a:p>
            <a:pPr algn="just" fontAlgn="base"/>
            <a:endParaRPr lang="pt-BR" b="0" i="0" dirty="0">
              <a:solidFill>
                <a:srgbClr val="555555"/>
              </a:solidFill>
              <a:effectLst/>
              <a:latin typeface="rawline"/>
            </a:endParaRPr>
          </a:p>
          <a:p>
            <a:pPr algn="just" fontAlgn="base"/>
            <a:r>
              <a:rPr lang="pt-BR" b="1" i="0" dirty="0">
                <a:effectLst/>
                <a:latin typeface="rawline"/>
              </a:rPr>
              <a:t>Transporte</a:t>
            </a:r>
            <a:endParaRPr lang="pt-BR" b="0" i="0" dirty="0">
              <a:effectLst/>
              <a:latin typeface="rawline"/>
            </a:endParaRPr>
          </a:p>
          <a:p>
            <a:pPr algn="just" fontAlgn="base"/>
            <a:r>
              <a:rPr lang="pt-BR" b="0" i="0" dirty="0">
                <a:effectLst/>
                <a:latin typeface="rawline"/>
              </a:rPr>
              <a:t>A gratuidade nos transportes coletivos públicos urbanos e semiurbanos para pessoas maiores de 65 anos, também está garantida, bastando que a pessoa idosa apresente qualquer documento pessoal que faça prova de sua idade. No sistema de transporte coletivo interestadual, são reservadas duas vagas gratuitas por veículo as pessoas idosas com renda igual ou inferior a dois salários-mínimos e desconto de 50%, no mínimo, no valor das passagens que excederem as vagas gratuitas, com renda igual ou inferior a dois salários-mínimos.</a:t>
            </a:r>
          </a:p>
          <a:p>
            <a:endParaRPr lang="pt-BR" dirty="0"/>
          </a:p>
        </p:txBody>
      </p:sp>
    </p:spTree>
    <p:extLst>
      <p:ext uri="{BB962C8B-B14F-4D97-AF65-F5344CB8AC3E}">
        <p14:creationId xmlns:p14="http://schemas.microsoft.com/office/powerpoint/2010/main" val="27365366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12346993" y="1517047"/>
            <a:ext cx="9091709" cy="1631216"/>
          </a:xfrm>
          <a:prstGeom prst="rect">
            <a:avLst/>
          </a:prstGeom>
          <a:noFill/>
        </p:spPr>
        <p:txBody>
          <a:bodyPr wrap="square" rtlCol="0">
            <a:spAutoFit/>
          </a:bodyPr>
          <a:lstStyle/>
          <a:p>
            <a:pPr algn="ctr"/>
            <a:r>
              <a:rPr lang="pt-BR" sz="2000" b="1" i="0" dirty="0">
                <a:effectLst/>
                <a:latin typeface="rawline"/>
              </a:rPr>
              <a:t>O Benefício de Prestação Continuada – BPC, previsto na Lei Orgânica da Assistência Social – LOAS,</a:t>
            </a:r>
          </a:p>
          <a:p>
            <a:pPr algn="ctr"/>
            <a:r>
              <a:rPr lang="pt-BR" sz="2000" b="1" i="0" dirty="0">
                <a:effectLst/>
                <a:latin typeface="rawline"/>
              </a:rPr>
              <a:t> é a garantia de um salário mínimo por mês ao idoso com idade igual ou superior a 65 anos ou à pessoa </a:t>
            </a:r>
          </a:p>
          <a:p>
            <a:pPr algn="ctr"/>
            <a:r>
              <a:rPr lang="pt-BR" sz="2000" b="1" i="0" dirty="0">
                <a:effectLst/>
                <a:latin typeface="rawline"/>
              </a:rPr>
              <a:t>com deficiência de qualquer idade. </a:t>
            </a:r>
            <a:endParaRPr lang="pt-BR" sz="2000" b="1"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573519" y="-1559068"/>
            <a:ext cx="10084556" cy="523220"/>
          </a:xfrm>
          <a:prstGeom prst="rect">
            <a:avLst/>
          </a:prstGeom>
          <a:noFill/>
        </p:spPr>
        <p:txBody>
          <a:bodyPr wrap="none" rtlCol="0">
            <a:spAutoFit/>
          </a:bodyPr>
          <a:lstStyle/>
          <a:p>
            <a:r>
              <a:rPr lang="pt-BR" sz="2800" b="1" dirty="0"/>
              <a:t>NÃO CONTRIBUI COM O INSS TENHO DIREITO A APOSENTADORIA?</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10459494" y="747652"/>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
        <p:nvSpPr>
          <p:cNvPr id="16" name="CaixaDeTexto 15">
            <a:extLst>
              <a:ext uri="{FF2B5EF4-FFF2-40B4-BE49-F238E27FC236}">
                <a16:creationId xmlns:a16="http://schemas.microsoft.com/office/drawing/2014/main" id="{82C8C67E-DAD9-2719-5E11-599D81A7813D}"/>
              </a:ext>
            </a:extLst>
          </p:cNvPr>
          <p:cNvSpPr txBox="1"/>
          <p:nvPr/>
        </p:nvSpPr>
        <p:spPr>
          <a:xfrm>
            <a:off x="13318417" y="4178620"/>
            <a:ext cx="9649794" cy="1200329"/>
          </a:xfrm>
          <a:prstGeom prst="rect">
            <a:avLst/>
          </a:prstGeom>
          <a:noFill/>
        </p:spPr>
        <p:txBody>
          <a:bodyPr wrap="square" rtlCol="0">
            <a:spAutoFit/>
          </a:bodyPr>
          <a:lstStyle/>
          <a:p>
            <a:pPr algn="ctr"/>
            <a:r>
              <a:rPr lang="pt-BR" sz="3600" b="1" i="1" dirty="0">
                <a:solidFill>
                  <a:srgbClr val="202124"/>
                </a:solidFill>
                <a:effectLst/>
                <a:latin typeface="Google Sans"/>
              </a:rPr>
              <a:t>No entanto, é possível receber um auxílio assistencial sem nunca ter contribuído.</a:t>
            </a:r>
            <a:endParaRPr lang="pt-BR" sz="3600" b="1" i="1" dirty="0"/>
          </a:p>
        </p:txBody>
      </p:sp>
      <p:sp>
        <p:nvSpPr>
          <p:cNvPr id="20" name="CaixaDeTexto 19">
            <a:extLst>
              <a:ext uri="{FF2B5EF4-FFF2-40B4-BE49-F238E27FC236}">
                <a16:creationId xmlns:a16="http://schemas.microsoft.com/office/drawing/2014/main" id="{1B40E2B4-F804-2E37-DF30-B8BB95B6D783}"/>
              </a:ext>
            </a:extLst>
          </p:cNvPr>
          <p:cNvSpPr txBox="1"/>
          <p:nvPr/>
        </p:nvSpPr>
        <p:spPr>
          <a:xfrm>
            <a:off x="1852767" y="-1080565"/>
            <a:ext cx="8828379" cy="984885"/>
          </a:xfrm>
          <a:prstGeom prst="rect">
            <a:avLst/>
          </a:prstGeom>
          <a:noFill/>
        </p:spPr>
        <p:txBody>
          <a:bodyPr wrap="none" rtlCol="0">
            <a:spAutoFit/>
          </a:bodyPr>
          <a:lstStyle/>
          <a:p>
            <a:r>
              <a:rPr lang="pt-BR" sz="4000" b="1" i="1" dirty="0">
                <a:effectLst/>
                <a:latin typeface="rawline"/>
              </a:rPr>
              <a:t>Benefício de Prestação Continuada (BPC)</a:t>
            </a:r>
          </a:p>
          <a:p>
            <a:endParaRPr lang="pt-BR" dirty="0"/>
          </a:p>
        </p:txBody>
      </p:sp>
      <p:sp>
        <p:nvSpPr>
          <p:cNvPr id="21" name="CaixaDeTexto 20">
            <a:extLst>
              <a:ext uri="{FF2B5EF4-FFF2-40B4-BE49-F238E27FC236}">
                <a16:creationId xmlns:a16="http://schemas.microsoft.com/office/drawing/2014/main" id="{F7CA4854-793C-E5D2-24FC-9A86980323F5}"/>
              </a:ext>
            </a:extLst>
          </p:cNvPr>
          <p:cNvSpPr txBox="1"/>
          <p:nvPr/>
        </p:nvSpPr>
        <p:spPr>
          <a:xfrm>
            <a:off x="-9204594" y="3446946"/>
            <a:ext cx="9091709" cy="1631216"/>
          </a:xfrm>
          <a:prstGeom prst="rect">
            <a:avLst/>
          </a:prstGeom>
          <a:noFill/>
        </p:spPr>
        <p:txBody>
          <a:bodyPr wrap="square" rtlCol="0">
            <a:spAutoFit/>
          </a:bodyPr>
          <a:lstStyle/>
          <a:p>
            <a:pPr algn="ctr" fontAlgn="base"/>
            <a:r>
              <a:rPr lang="pt-BR" sz="2000" b="1" i="0" dirty="0">
                <a:effectLst/>
                <a:latin typeface="rawline"/>
              </a:rPr>
              <a:t>O BPC não é aposentadoria. Para ter direito a ele, não é preciso ter contribuído para o INSS. Diferente dos benefícios previdenciários, o BPC não paga 13º salário e não deixa pensão por morte.</a:t>
            </a:r>
          </a:p>
          <a:p>
            <a:pPr algn="ctr" fontAlgn="base"/>
            <a:r>
              <a:rPr lang="pt-BR" sz="2000" b="1" i="0" dirty="0">
                <a:effectLst/>
                <a:latin typeface="rawline"/>
              </a:rPr>
              <a:t>Para ter direito ao BPC, é necessário que a renda por pessoa do grupo familiar seja igual ou menor que 1/4 do salário-mínimo.</a:t>
            </a:r>
          </a:p>
        </p:txBody>
      </p:sp>
      <p:sp>
        <p:nvSpPr>
          <p:cNvPr id="22" name="CaixaDeTexto 21">
            <a:extLst>
              <a:ext uri="{FF2B5EF4-FFF2-40B4-BE49-F238E27FC236}">
                <a16:creationId xmlns:a16="http://schemas.microsoft.com/office/drawing/2014/main" id="{2DA5CB90-F371-D596-5D24-D818BF4312E1}"/>
              </a:ext>
            </a:extLst>
          </p:cNvPr>
          <p:cNvSpPr txBox="1"/>
          <p:nvPr/>
        </p:nvSpPr>
        <p:spPr>
          <a:xfrm>
            <a:off x="1652025" y="983807"/>
            <a:ext cx="9016843" cy="4247317"/>
          </a:xfrm>
          <a:prstGeom prst="rect">
            <a:avLst/>
          </a:prstGeom>
          <a:noFill/>
        </p:spPr>
        <p:txBody>
          <a:bodyPr wrap="square" rtlCol="0">
            <a:spAutoFit/>
          </a:bodyPr>
          <a:lstStyle/>
          <a:p>
            <a:pPr algn="just" fontAlgn="base"/>
            <a:r>
              <a:rPr lang="pt-BR" b="1" i="0" dirty="0">
                <a:effectLst/>
                <a:latin typeface="rawline"/>
              </a:rPr>
              <a:t>Proteção</a:t>
            </a:r>
          </a:p>
          <a:p>
            <a:pPr algn="just" fontAlgn="base"/>
            <a:r>
              <a:rPr lang="pt-BR" i="0" dirty="0">
                <a:effectLst/>
                <a:latin typeface="rawline"/>
              </a:rPr>
              <a:t>A prática da violência física, econômica ou psicológica contra a pessoa idosa é crime e o Estatuto indica que o pedido de medida protetiva pode ser feito por meio de petição ao Ministério Público, com o auxílio de um advogado, Defensor Público ou no próprio Juizado de Violência Doméstica e Familiar contra a Mulher, e deve ser atendido em até 48h. </a:t>
            </a:r>
          </a:p>
          <a:p>
            <a:pPr algn="just" fontAlgn="base"/>
            <a:endParaRPr lang="pt-BR" b="1" i="0" dirty="0">
              <a:effectLst/>
              <a:latin typeface="rawline"/>
            </a:endParaRPr>
          </a:p>
          <a:p>
            <a:pPr algn="just" fontAlgn="base"/>
            <a:r>
              <a:rPr lang="pt-BR" b="1" i="0" dirty="0">
                <a:effectLst/>
                <a:latin typeface="rawline"/>
              </a:rPr>
              <a:t>Prioridades</a:t>
            </a:r>
          </a:p>
          <a:p>
            <a:pPr algn="just" fontAlgn="base"/>
            <a:r>
              <a:rPr lang="pt-BR" i="0" dirty="0">
                <a:effectLst/>
                <a:latin typeface="rawline"/>
              </a:rPr>
              <a:t>No rol das prioridades concedidas à pessoa idosa está o critério de desempate em concurso público: quanto mais elevada a idade. Também é assegurada a prioridade na tramitação dos processos e procedimentos e na execução dos atos e diligências judiciais em que figure como parte ou interveniente pessoa com idade igual ou superior a 60 anos, em qualquer instância.</a:t>
            </a:r>
          </a:p>
          <a:p>
            <a:pPr algn="just" fontAlgn="base"/>
            <a:endParaRPr lang="pt-BR" i="0" dirty="0">
              <a:effectLst/>
              <a:latin typeface="rawline"/>
            </a:endParaRPr>
          </a:p>
          <a:p>
            <a:pPr algn="just" fontAlgn="base"/>
            <a:r>
              <a:rPr lang="pt-BR" i="0" dirty="0">
                <a:effectLst/>
                <a:latin typeface="rawline"/>
              </a:rPr>
              <a:t>Para obter o benefício, é necessário fazer uma prova da idade e solicitar à autoridade judiciária competente. Em casos de morte, essa prioridade se estende ao cônjuge ou companheiro, maiores de 60 anos.</a:t>
            </a:r>
            <a:endParaRPr lang="pt-BR" dirty="0"/>
          </a:p>
        </p:txBody>
      </p:sp>
    </p:spTree>
    <p:extLst>
      <p:ext uri="{BB962C8B-B14F-4D97-AF65-F5344CB8AC3E}">
        <p14:creationId xmlns:p14="http://schemas.microsoft.com/office/powerpoint/2010/main" val="14787096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33" y="-1699559"/>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7749" y="1171000"/>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80" y="6256781"/>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810" y="-266489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114" y="5324396"/>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82" y="-3295359"/>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2942" y="-4008271"/>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976" y="-415657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6320" y="6846561"/>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7099" y="-1819020"/>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765" y="1299026"/>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082" y="159024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5400838"/>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12346993" y="1517047"/>
            <a:ext cx="9091709" cy="1631216"/>
          </a:xfrm>
          <a:prstGeom prst="rect">
            <a:avLst/>
          </a:prstGeom>
          <a:noFill/>
        </p:spPr>
        <p:txBody>
          <a:bodyPr wrap="square" rtlCol="0">
            <a:spAutoFit/>
          </a:bodyPr>
          <a:lstStyle/>
          <a:p>
            <a:pPr algn="ctr"/>
            <a:r>
              <a:rPr lang="pt-BR" sz="2000" b="1" i="0" dirty="0">
                <a:effectLst/>
                <a:latin typeface="rawline"/>
              </a:rPr>
              <a:t>O Benefício de Prestação Continuada – BPC, previsto na Lei Orgânica da Assistência Social – LOAS,</a:t>
            </a:r>
          </a:p>
          <a:p>
            <a:pPr algn="ctr"/>
            <a:r>
              <a:rPr lang="pt-BR" sz="2000" b="1" i="0" dirty="0">
                <a:effectLst/>
                <a:latin typeface="rawline"/>
              </a:rPr>
              <a:t> é a garantia de um salário mínimo por mês ao idoso com idade igual ou superior a 65 anos ou à pessoa </a:t>
            </a:r>
          </a:p>
          <a:p>
            <a:pPr algn="ctr"/>
            <a:r>
              <a:rPr lang="pt-BR" sz="2000" b="1" i="0" dirty="0">
                <a:effectLst/>
                <a:latin typeface="rawline"/>
              </a:rPr>
              <a:t>com deficiência de qualquer idade. </a:t>
            </a:r>
            <a:endParaRPr lang="pt-BR" sz="2000" b="1" dirty="0"/>
          </a:p>
        </p:txBody>
      </p:sp>
      <p:sp>
        <p:nvSpPr>
          <p:cNvPr id="15" name="CaixaDeTexto 14">
            <a:extLst>
              <a:ext uri="{FF2B5EF4-FFF2-40B4-BE49-F238E27FC236}">
                <a16:creationId xmlns:a16="http://schemas.microsoft.com/office/drawing/2014/main" id="{887E227B-E5A0-A62F-D396-BD050D1AD5BD}"/>
              </a:ext>
            </a:extLst>
          </p:cNvPr>
          <p:cNvSpPr txBox="1"/>
          <p:nvPr/>
        </p:nvSpPr>
        <p:spPr>
          <a:xfrm>
            <a:off x="2388782" y="-2447102"/>
            <a:ext cx="7707757" cy="2246769"/>
          </a:xfrm>
          <a:prstGeom prst="rect">
            <a:avLst/>
          </a:prstGeom>
          <a:noFill/>
        </p:spPr>
        <p:txBody>
          <a:bodyPr wrap="square" rtlCol="0">
            <a:spAutoFit/>
          </a:bodyPr>
          <a:lstStyle/>
          <a:p>
            <a:pPr algn="ctr"/>
            <a:r>
              <a:rPr lang="pt-BR" sz="2800" b="1" i="0" dirty="0">
                <a:solidFill>
                  <a:srgbClr val="202124"/>
                </a:solidFill>
                <a:effectLst/>
                <a:latin typeface="Google Sans"/>
              </a:rPr>
              <a:t>As denúncias de violência contra a pessoa idosa podem ser feitas pelo </a:t>
            </a:r>
            <a:r>
              <a:rPr lang="pt-BR" sz="2800" b="1" i="0" dirty="0">
                <a:solidFill>
                  <a:srgbClr val="040C28"/>
                </a:solidFill>
                <a:effectLst/>
                <a:latin typeface="Google Sans"/>
              </a:rPr>
              <a:t>Disque 100 (Disque Direitos Humanos)</a:t>
            </a:r>
            <a:r>
              <a:rPr lang="pt-BR" sz="2800" b="1" i="0" dirty="0">
                <a:solidFill>
                  <a:srgbClr val="202124"/>
                </a:solidFill>
                <a:effectLst/>
                <a:latin typeface="Google Sans"/>
              </a:rPr>
              <a:t>. O atendimento é realizado diariamente, 24 horas por dia, inclusive aos fins de semana.</a:t>
            </a:r>
            <a:endParaRPr lang="pt-BR" sz="28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2171" y="5392681"/>
            <a:ext cx="2103438" cy="1438248"/>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3" name="CaixaDeTexto 2">
            <a:extLst>
              <a:ext uri="{FF2B5EF4-FFF2-40B4-BE49-F238E27FC236}">
                <a16:creationId xmlns:a16="http://schemas.microsoft.com/office/drawing/2014/main" id="{7D907A04-8B8F-BA5F-DCB2-F519775B79F3}"/>
              </a:ext>
            </a:extLst>
          </p:cNvPr>
          <p:cNvSpPr txBox="1"/>
          <p:nvPr/>
        </p:nvSpPr>
        <p:spPr>
          <a:xfrm>
            <a:off x="573519" y="-1559068"/>
            <a:ext cx="10084556" cy="523220"/>
          </a:xfrm>
          <a:prstGeom prst="rect">
            <a:avLst/>
          </a:prstGeom>
          <a:noFill/>
        </p:spPr>
        <p:txBody>
          <a:bodyPr wrap="none" rtlCol="0">
            <a:spAutoFit/>
          </a:bodyPr>
          <a:lstStyle/>
          <a:p>
            <a:r>
              <a:rPr lang="pt-BR" sz="2800" b="1" dirty="0"/>
              <a:t>NÃO CONTRIBUI COM O INSS TENHO DIREITO A APOSENTADORIA?</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10459494" y="747652"/>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
        <p:nvSpPr>
          <p:cNvPr id="16" name="CaixaDeTexto 15">
            <a:extLst>
              <a:ext uri="{FF2B5EF4-FFF2-40B4-BE49-F238E27FC236}">
                <a16:creationId xmlns:a16="http://schemas.microsoft.com/office/drawing/2014/main" id="{82C8C67E-DAD9-2719-5E11-599D81A7813D}"/>
              </a:ext>
            </a:extLst>
          </p:cNvPr>
          <p:cNvSpPr txBox="1"/>
          <p:nvPr/>
        </p:nvSpPr>
        <p:spPr>
          <a:xfrm>
            <a:off x="13318417" y="4178620"/>
            <a:ext cx="9649794" cy="1200329"/>
          </a:xfrm>
          <a:prstGeom prst="rect">
            <a:avLst/>
          </a:prstGeom>
          <a:noFill/>
        </p:spPr>
        <p:txBody>
          <a:bodyPr wrap="square" rtlCol="0">
            <a:spAutoFit/>
          </a:bodyPr>
          <a:lstStyle/>
          <a:p>
            <a:pPr algn="ctr"/>
            <a:r>
              <a:rPr lang="pt-BR" sz="3600" b="1" i="1" dirty="0">
                <a:solidFill>
                  <a:srgbClr val="202124"/>
                </a:solidFill>
                <a:effectLst/>
                <a:latin typeface="Google Sans"/>
              </a:rPr>
              <a:t>No entanto, é possível receber um auxílio assistencial sem nunca ter contribuído.</a:t>
            </a:r>
            <a:endParaRPr lang="pt-BR" sz="3600" b="1" i="1" dirty="0"/>
          </a:p>
        </p:txBody>
      </p:sp>
      <p:sp>
        <p:nvSpPr>
          <p:cNvPr id="20" name="CaixaDeTexto 19">
            <a:extLst>
              <a:ext uri="{FF2B5EF4-FFF2-40B4-BE49-F238E27FC236}">
                <a16:creationId xmlns:a16="http://schemas.microsoft.com/office/drawing/2014/main" id="{1B40E2B4-F804-2E37-DF30-B8BB95B6D783}"/>
              </a:ext>
            </a:extLst>
          </p:cNvPr>
          <p:cNvSpPr txBox="1"/>
          <p:nvPr/>
        </p:nvSpPr>
        <p:spPr>
          <a:xfrm>
            <a:off x="1852767" y="-1080565"/>
            <a:ext cx="8828379" cy="984885"/>
          </a:xfrm>
          <a:prstGeom prst="rect">
            <a:avLst/>
          </a:prstGeom>
          <a:noFill/>
        </p:spPr>
        <p:txBody>
          <a:bodyPr wrap="none" rtlCol="0">
            <a:spAutoFit/>
          </a:bodyPr>
          <a:lstStyle/>
          <a:p>
            <a:r>
              <a:rPr lang="pt-BR" sz="4000" b="1" i="1" dirty="0">
                <a:effectLst/>
                <a:latin typeface="rawline"/>
              </a:rPr>
              <a:t>Benefício de Prestação Continuada (BPC)</a:t>
            </a:r>
          </a:p>
          <a:p>
            <a:endParaRPr lang="pt-BR" dirty="0"/>
          </a:p>
        </p:txBody>
      </p:sp>
      <p:sp>
        <p:nvSpPr>
          <p:cNvPr id="21" name="CaixaDeTexto 20">
            <a:extLst>
              <a:ext uri="{FF2B5EF4-FFF2-40B4-BE49-F238E27FC236}">
                <a16:creationId xmlns:a16="http://schemas.microsoft.com/office/drawing/2014/main" id="{F7CA4854-793C-E5D2-24FC-9A86980323F5}"/>
              </a:ext>
            </a:extLst>
          </p:cNvPr>
          <p:cNvSpPr txBox="1"/>
          <p:nvPr/>
        </p:nvSpPr>
        <p:spPr>
          <a:xfrm>
            <a:off x="-9204594" y="3446946"/>
            <a:ext cx="9091709" cy="1631216"/>
          </a:xfrm>
          <a:prstGeom prst="rect">
            <a:avLst/>
          </a:prstGeom>
          <a:noFill/>
        </p:spPr>
        <p:txBody>
          <a:bodyPr wrap="square" rtlCol="0">
            <a:spAutoFit/>
          </a:bodyPr>
          <a:lstStyle/>
          <a:p>
            <a:pPr algn="ctr" fontAlgn="base"/>
            <a:r>
              <a:rPr lang="pt-BR" sz="2000" b="1" i="0" dirty="0">
                <a:effectLst/>
                <a:latin typeface="rawline"/>
              </a:rPr>
              <a:t>O BPC não é aposentadoria. Para ter direito a ele, não é preciso ter contribuído para o INSS. Diferente dos benefícios previdenciários, o BPC não paga 13º salário e não deixa pensão por morte.</a:t>
            </a:r>
          </a:p>
          <a:p>
            <a:pPr algn="ctr" fontAlgn="base"/>
            <a:r>
              <a:rPr lang="pt-BR" sz="2000" b="1" i="0" dirty="0">
                <a:effectLst/>
                <a:latin typeface="rawline"/>
              </a:rPr>
              <a:t>Para ter direito ao BPC, é necessário que a renda por pessoa do grupo familiar seja igual ou menor que 1/4 do salário-mínimo.</a:t>
            </a:r>
          </a:p>
        </p:txBody>
      </p:sp>
      <p:sp>
        <p:nvSpPr>
          <p:cNvPr id="22" name="CaixaDeTexto 21">
            <a:extLst>
              <a:ext uri="{FF2B5EF4-FFF2-40B4-BE49-F238E27FC236}">
                <a16:creationId xmlns:a16="http://schemas.microsoft.com/office/drawing/2014/main" id="{2DA5CB90-F371-D596-5D24-D818BF4312E1}"/>
              </a:ext>
            </a:extLst>
          </p:cNvPr>
          <p:cNvSpPr txBox="1"/>
          <p:nvPr/>
        </p:nvSpPr>
        <p:spPr>
          <a:xfrm>
            <a:off x="1720063" y="1299026"/>
            <a:ext cx="9016843" cy="3693319"/>
          </a:xfrm>
          <a:prstGeom prst="rect">
            <a:avLst/>
          </a:prstGeom>
          <a:noFill/>
        </p:spPr>
        <p:txBody>
          <a:bodyPr wrap="square" rtlCol="0">
            <a:spAutoFit/>
          </a:bodyPr>
          <a:lstStyle/>
          <a:p>
            <a:pPr algn="just" fontAlgn="base"/>
            <a:r>
              <a:rPr lang="pt-BR" b="1" i="0" dirty="0">
                <a:effectLst/>
                <a:latin typeface="rawline"/>
              </a:rPr>
              <a:t>Denúncia</a:t>
            </a:r>
          </a:p>
          <a:p>
            <a:pPr algn="just" fontAlgn="base"/>
            <a:endParaRPr lang="pt-BR" b="1" i="0" dirty="0">
              <a:effectLst/>
              <a:latin typeface="rawline"/>
            </a:endParaRPr>
          </a:p>
          <a:p>
            <a:pPr algn="just" fontAlgn="base"/>
            <a:r>
              <a:rPr lang="pt-BR" i="0" dirty="0">
                <a:effectLst/>
                <a:latin typeface="rawline"/>
              </a:rPr>
              <a:t>Cabe à sociedade como um todo proteger a dignidade da pessoa idosa. Razão pela qual a legislação garante que nenhuma pessoa idosa pode sofrer qualquer tipo de negligência, discriminação, violência, crueldade ou opressão, sendo que qualquer descumprimento aos direitos da pessoa idosa será punido na forma da lei. Os casos de violação a esse direito devem ser denunciados ao Disque 100 ou Disque Direitos Humanos. O serviço funciona diariamente, 24h, inclusive nos finais de semana e feriados.</a:t>
            </a:r>
          </a:p>
          <a:p>
            <a:pPr algn="just" fontAlgn="base"/>
            <a:endParaRPr lang="pt-BR" i="0" dirty="0">
              <a:effectLst/>
              <a:latin typeface="rawline"/>
            </a:endParaRPr>
          </a:p>
          <a:p>
            <a:pPr algn="just" fontAlgn="base"/>
            <a:r>
              <a:rPr lang="pt-BR" i="0" dirty="0">
                <a:effectLst/>
                <a:latin typeface="rawline"/>
              </a:rPr>
              <a:t>As denúncias são anônimas e podem ser feitas de todo o Brasil por meio de discagem direta e gratuita para o número 100, pelo </a:t>
            </a:r>
            <a:r>
              <a:rPr lang="pt-BR" i="0" dirty="0" err="1">
                <a:effectLst/>
                <a:latin typeface="rawline"/>
              </a:rPr>
              <a:t>whatsapp</a:t>
            </a:r>
            <a:r>
              <a:rPr lang="pt-BR" i="0" dirty="0">
                <a:effectLst/>
                <a:latin typeface="rawline"/>
              </a:rPr>
              <a:t>: (61) 99656-5008, ou pelo aplicativo Direitos Humanos Brasil, no qual o cidadão com deficiência encontra recursos de acessibilidade para denunciar.</a:t>
            </a:r>
            <a:endParaRPr lang="pt-BR" dirty="0"/>
          </a:p>
        </p:txBody>
      </p:sp>
    </p:spTree>
    <p:extLst>
      <p:ext uri="{BB962C8B-B14F-4D97-AF65-F5344CB8AC3E}">
        <p14:creationId xmlns:p14="http://schemas.microsoft.com/office/powerpoint/2010/main" val="19566870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A5274604-FA4E-C2BC-1466-E7B39FE3C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478" y="-3493925"/>
            <a:ext cx="5712390" cy="3213219"/>
          </a:xfrm>
          <a:prstGeom prst="rect">
            <a:avLst/>
          </a:prstGeom>
        </p:spPr>
      </p:pic>
      <p:pic>
        <p:nvPicPr>
          <p:cNvPr id="6" name="Imagem 5">
            <a:extLst>
              <a:ext uri="{FF2B5EF4-FFF2-40B4-BE49-F238E27FC236}">
                <a16:creationId xmlns:a16="http://schemas.microsoft.com/office/drawing/2014/main" id="{2B16FD73-1007-D532-3DDF-CD3AB5F78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2199" y="-1567566"/>
            <a:ext cx="5712390" cy="3213219"/>
          </a:xfrm>
          <a:prstGeom prst="rect">
            <a:avLst/>
          </a:prstGeom>
        </p:spPr>
      </p:pic>
      <p:pic>
        <p:nvPicPr>
          <p:cNvPr id="7" name="Imagem 6">
            <a:extLst>
              <a:ext uri="{FF2B5EF4-FFF2-40B4-BE49-F238E27FC236}">
                <a16:creationId xmlns:a16="http://schemas.microsoft.com/office/drawing/2014/main" id="{309CCC74-DB4F-5A0A-8320-75D73B9A9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4531" y="1369086"/>
            <a:ext cx="5712390" cy="3213219"/>
          </a:xfrm>
          <a:prstGeom prst="rect">
            <a:avLst/>
          </a:prstGeom>
        </p:spPr>
      </p:pic>
      <p:pic>
        <p:nvPicPr>
          <p:cNvPr id="8" name="Imagem 7">
            <a:extLst>
              <a:ext uri="{FF2B5EF4-FFF2-40B4-BE49-F238E27FC236}">
                <a16:creationId xmlns:a16="http://schemas.microsoft.com/office/drawing/2014/main" id="{8BB30A98-6222-5FD0-25F4-5FF4705EF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283" y="-3423707"/>
            <a:ext cx="5712390" cy="3213219"/>
          </a:xfrm>
          <a:prstGeom prst="rect">
            <a:avLst/>
          </a:prstGeom>
        </p:spPr>
      </p:pic>
      <p:pic>
        <p:nvPicPr>
          <p:cNvPr id="9" name="Imagem 8">
            <a:extLst>
              <a:ext uri="{FF2B5EF4-FFF2-40B4-BE49-F238E27FC236}">
                <a16:creationId xmlns:a16="http://schemas.microsoft.com/office/drawing/2014/main" id="{EDFB6A9C-5C7A-DC7C-638A-9591C0126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80" y="6202347"/>
            <a:ext cx="5712390" cy="3213219"/>
          </a:xfrm>
          <a:prstGeom prst="rect">
            <a:avLst/>
          </a:prstGeom>
        </p:spPr>
      </p:pic>
      <p:pic>
        <p:nvPicPr>
          <p:cNvPr id="10" name="Imagem 9">
            <a:extLst>
              <a:ext uri="{FF2B5EF4-FFF2-40B4-BE49-F238E27FC236}">
                <a16:creationId xmlns:a16="http://schemas.microsoft.com/office/drawing/2014/main" id="{7E125B28-F45A-1E6A-41DC-863EB0F2B2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841" y="5722470"/>
            <a:ext cx="5712390" cy="3213219"/>
          </a:xfrm>
          <a:prstGeom prst="rect">
            <a:avLst/>
          </a:prstGeom>
        </p:spPr>
      </p:pic>
      <p:pic>
        <p:nvPicPr>
          <p:cNvPr id="11" name="Imagem 10">
            <a:extLst>
              <a:ext uri="{FF2B5EF4-FFF2-40B4-BE49-F238E27FC236}">
                <a16:creationId xmlns:a16="http://schemas.microsoft.com/office/drawing/2014/main" id="{C0DB8600-5419-6E0F-B058-BB13494DE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01" y="-3843512"/>
            <a:ext cx="5712390" cy="3213219"/>
          </a:xfrm>
          <a:prstGeom prst="rect">
            <a:avLst/>
          </a:prstGeom>
        </p:spPr>
      </p:pic>
      <p:pic>
        <p:nvPicPr>
          <p:cNvPr id="12" name="Imagem 11">
            <a:extLst>
              <a:ext uri="{FF2B5EF4-FFF2-40B4-BE49-F238E27FC236}">
                <a16:creationId xmlns:a16="http://schemas.microsoft.com/office/drawing/2014/main" id="{E9BA5CC1-2508-40A5-3F8E-1EA22F6B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368" y="-2852650"/>
            <a:ext cx="5712390" cy="3213219"/>
          </a:xfrm>
          <a:prstGeom prst="rect">
            <a:avLst/>
          </a:prstGeom>
        </p:spPr>
      </p:pic>
      <p:pic>
        <p:nvPicPr>
          <p:cNvPr id="13" name="Imagem 12">
            <a:extLst>
              <a:ext uri="{FF2B5EF4-FFF2-40B4-BE49-F238E27FC236}">
                <a16:creationId xmlns:a16="http://schemas.microsoft.com/office/drawing/2014/main" id="{7AD2F9FE-204D-F22C-177C-E24854D9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4964" y="-2451673"/>
            <a:ext cx="5712390" cy="3213219"/>
          </a:xfrm>
          <a:prstGeom prst="rect">
            <a:avLst/>
          </a:prstGeom>
        </p:spPr>
      </p:pic>
      <p:pic>
        <p:nvPicPr>
          <p:cNvPr id="14" name="Imagem 13">
            <a:extLst>
              <a:ext uri="{FF2B5EF4-FFF2-40B4-BE49-F238E27FC236}">
                <a16:creationId xmlns:a16="http://schemas.microsoft.com/office/drawing/2014/main" id="{F8BF25EB-B183-49D2-793E-2A45AE154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0354" y="4177350"/>
            <a:ext cx="5712390" cy="3213219"/>
          </a:xfrm>
          <a:prstGeom prst="rect">
            <a:avLst/>
          </a:prstGeom>
        </p:spPr>
      </p:pic>
      <p:pic>
        <p:nvPicPr>
          <p:cNvPr id="18" name="Imagem 17">
            <a:extLst>
              <a:ext uri="{FF2B5EF4-FFF2-40B4-BE49-F238E27FC236}">
                <a16:creationId xmlns:a16="http://schemas.microsoft.com/office/drawing/2014/main" id="{30B9120E-2609-3D4F-4A3F-CA10E3869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7889" y="-2601752"/>
            <a:ext cx="5712390" cy="3213219"/>
          </a:xfrm>
          <a:prstGeom prst="rect">
            <a:avLst/>
          </a:prstGeom>
        </p:spPr>
      </p:pic>
      <p:pic>
        <p:nvPicPr>
          <p:cNvPr id="23" name="Imagem 22">
            <a:extLst>
              <a:ext uri="{FF2B5EF4-FFF2-40B4-BE49-F238E27FC236}">
                <a16:creationId xmlns:a16="http://schemas.microsoft.com/office/drawing/2014/main" id="{E57D3C8E-0DEC-9E90-5733-5323E60450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4669" y="-3253732"/>
            <a:ext cx="5712390" cy="3213219"/>
          </a:xfrm>
          <a:prstGeom prst="rect">
            <a:avLst/>
          </a:prstGeom>
        </p:spPr>
      </p:pic>
      <p:pic>
        <p:nvPicPr>
          <p:cNvPr id="25" name="Imagem 24">
            <a:extLst>
              <a:ext uri="{FF2B5EF4-FFF2-40B4-BE49-F238E27FC236}">
                <a16:creationId xmlns:a16="http://schemas.microsoft.com/office/drawing/2014/main" id="{74EB18FF-38E4-4E53-B567-C7580F3DE3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7535" y="-2633612"/>
            <a:ext cx="5712390" cy="3213219"/>
          </a:xfrm>
          <a:prstGeom prst="rect">
            <a:avLst/>
          </a:prstGeom>
        </p:spPr>
      </p:pic>
      <p:pic>
        <p:nvPicPr>
          <p:cNvPr id="26" name="Imagem 25">
            <a:extLst>
              <a:ext uri="{FF2B5EF4-FFF2-40B4-BE49-F238E27FC236}">
                <a16:creationId xmlns:a16="http://schemas.microsoft.com/office/drawing/2014/main" id="{9CE13ED9-777E-DF82-FA00-BCB744157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3560" y="-2548598"/>
            <a:ext cx="5712390" cy="3213219"/>
          </a:xfrm>
          <a:prstGeom prst="rect">
            <a:avLst/>
          </a:prstGeom>
        </p:spPr>
      </p:pic>
      <p:pic>
        <p:nvPicPr>
          <p:cNvPr id="27" name="Imagem 26">
            <a:extLst>
              <a:ext uri="{FF2B5EF4-FFF2-40B4-BE49-F238E27FC236}">
                <a16:creationId xmlns:a16="http://schemas.microsoft.com/office/drawing/2014/main" id="{8F810BD9-7A0F-B5AB-6925-BCE84DF0F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3714" y="-1584245"/>
            <a:ext cx="5712390" cy="3213219"/>
          </a:xfrm>
          <a:prstGeom prst="rect">
            <a:avLst/>
          </a:prstGeom>
        </p:spPr>
      </p:pic>
      <p:pic>
        <p:nvPicPr>
          <p:cNvPr id="29" name="Imagem 28">
            <a:extLst>
              <a:ext uri="{FF2B5EF4-FFF2-40B4-BE49-F238E27FC236}">
                <a16:creationId xmlns:a16="http://schemas.microsoft.com/office/drawing/2014/main" id="{B9C57853-1691-7D2F-586F-ACFA893ED4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6099" y="5699534"/>
            <a:ext cx="5712390" cy="3213219"/>
          </a:xfrm>
          <a:prstGeom prst="rect">
            <a:avLst/>
          </a:prstGeom>
        </p:spPr>
      </p:pic>
      <p:pic>
        <p:nvPicPr>
          <p:cNvPr id="32" name="Imagem 31">
            <a:extLst>
              <a:ext uri="{FF2B5EF4-FFF2-40B4-BE49-F238E27FC236}">
                <a16:creationId xmlns:a16="http://schemas.microsoft.com/office/drawing/2014/main" id="{BC5A5CAE-3271-6925-1BF4-AD7A2ECFA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2202" y="244645"/>
            <a:ext cx="5712390" cy="3213219"/>
          </a:xfrm>
          <a:prstGeom prst="rect">
            <a:avLst/>
          </a:prstGeom>
        </p:spPr>
      </p:pic>
      <p:pic>
        <p:nvPicPr>
          <p:cNvPr id="33" name="Imagem 32">
            <a:extLst>
              <a:ext uri="{FF2B5EF4-FFF2-40B4-BE49-F238E27FC236}">
                <a16:creationId xmlns:a16="http://schemas.microsoft.com/office/drawing/2014/main" id="{553D22F5-F751-E206-2747-66C2E7C4D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826" y="-2852649"/>
            <a:ext cx="5712390" cy="3213219"/>
          </a:xfrm>
          <a:prstGeom prst="rect">
            <a:avLst/>
          </a:prstGeom>
        </p:spPr>
      </p:pic>
      <p:pic>
        <p:nvPicPr>
          <p:cNvPr id="34" name="Imagem 33">
            <a:extLst>
              <a:ext uri="{FF2B5EF4-FFF2-40B4-BE49-F238E27FC236}">
                <a16:creationId xmlns:a16="http://schemas.microsoft.com/office/drawing/2014/main" id="{7FB7B793-62D5-502E-5443-22EBE8ADC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9265" y="7134247"/>
            <a:ext cx="5712390" cy="3213219"/>
          </a:xfrm>
          <a:prstGeom prst="rect">
            <a:avLst/>
          </a:prstGeom>
        </p:spPr>
      </p:pic>
      <p:pic>
        <p:nvPicPr>
          <p:cNvPr id="37" name="Imagem 36">
            <a:extLst>
              <a:ext uri="{FF2B5EF4-FFF2-40B4-BE49-F238E27FC236}">
                <a16:creationId xmlns:a16="http://schemas.microsoft.com/office/drawing/2014/main" id="{189776B7-11FB-0B6D-F6A9-0F73D2D61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1437" y="-1081921"/>
            <a:ext cx="5712390" cy="3213219"/>
          </a:xfrm>
          <a:prstGeom prst="rect">
            <a:avLst/>
          </a:prstGeom>
        </p:spPr>
      </p:pic>
      <p:pic>
        <p:nvPicPr>
          <p:cNvPr id="38" name="Imagem 37">
            <a:extLst>
              <a:ext uri="{FF2B5EF4-FFF2-40B4-BE49-F238E27FC236}">
                <a16:creationId xmlns:a16="http://schemas.microsoft.com/office/drawing/2014/main" id="{D5397C3B-2AA9-A539-488E-E3A43D3DF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50020" y="4092925"/>
            <a:ext cx="5712390" cy="3213219"/>
          </a:xfrm>
          <a:prstGeom prst="rect">
            <a:avLst/>
          </a:prstGeom>
        </p:spPr>
      </p:pic>
      <p:pic>
        <p:nvPicPr>
          <p:cNvPr id="39" name="Imagem 38">
            <a:extLst>
              <a:ext uri="{FF2B5EF4-FFF2-40B4-BE49-F238E27FC236}">
                <a16:creationId xmlns:a16="http://schemas.microsoft.com/office/drawing/2014/main" id="{1C2EC65F-F7A2-0022-A379-5FFE4063EB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469" y="2531414"/>
            <a:ext cx="5712390" cy="3213219"/>
          </a:xfrm>
          <a:prstGeom prst="rect">
            <a:avLst/>
          </a:prstGeom>
        </p:spPr>
      </p:pic>
      <p:pic>
        <p:nvPicPr>
          <p:cNvPr id="40" name="Imagem 39">
            <a:extLst>
              <a:ext uri="{FF2B5EF4-FFF2-40B4-BE49-F238E27FC236}">
                <a16:creationId xmlns:a16="http://schemas.microsoft.com/office/drawing/2014/main" id="{76245780-CE0D-4DA7-A055-E2EEF89C7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38" y="1966212"/>
            <a:ext cx="5712390" cy="3213219"/>
          </a:xfrm>
          <a:prstGeom prst="rect">
            <a:avLst/>
          </a:prstGeom>
        </p:spPr>
      </p:pic>
      <p:pic>
        <p:nvPicPr>
          <p:cNvPr id="41" name="Imagem 40">
            <a:extLst>
              <a:ext uri="{FF2B5EF4-FFF2-40B4-BE49-F238E27FC236}">
                <a16:creationId xmlns:a16="http://schemas.microsoft.com/office/drawing/2014/main" id="{451E81B7-14DA-5D00-0605-89DCFE95E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4266" y="1696454"/>
            <a:ext cx="5712390" cy="3213219"/>
          </a:xfrm>
          <a:prstGeom prst="rect">
            <a:avLst/>
          </a:prstGeom>
        </p:spPr>
      </p:pic>
      <p:pic>
        <p:nvPicPr>
          <p:cNvPr id="42" name="Imagem 41">
            <a:extLst>
              <a:ext uri="{FF2B5EF4-FFF2-40B4-BE49-F238E27FC236}">
                <a16:creationId xmlns:a16="http://schemas.microsoft.com/office/drawing/2014/main" id="{8874AE65-0FA1-3F27-02E9-B2B8790B4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0948" y="5440912"/>
            <a:ext cx="5712390" cy="3213219"/>
          </a:xfrm>
          <a:prstGeom prst="rect">
            <a:avLst/>
          </a:prstGeom>
        </p:spPr>
      </p:pic>
      <p:sp>
        <p:nvSpPr>
          <p:cNvPr id="2" name="CaixaDeTexto 1">
            <a:extLst>
              <a:ext uri="{FF2B5EF4-FFF2-40B4-BE49-F238E27FC236}">
                <a16:creationId xmlns:a16="http://schemas.microsoft.com/office/drawing/2014/main" id="{73E902F2-877A-7EE9-6443-539200916363}"/>
              </a:ext>
            </a:extLst>
          </p:cNvPr>
          <p:cNvSpPr txBox="1"/>
          <p:nvPr/>
        </p:nvSpPr>
        <p:spPr>
          <a:xfrm>
            <a:off x="12346993" y="1517047"/>
            <a:ext cx="9091709" cy="1631216"/>
          </a:xfrm>
          <a:prstGeom prst="rect">
            <a:avLst/>
          </a:prstGeom>
          <a:noFill/>
        </p:spPr>
        <p:txBody>
          <a:bodyPr wrap="square" rtlCol="0">
            <a:spAutoFit/>
          </a:bodyPr>
          <a:lstStyle/>
          <a:p>
            <a:pPr algn="ctr"/>
            <a:r>
              <a:rPr lang="pt-BR" sz="2000" b="1" i="0" dirty="0">
                <a:effectLst/>
                <a:latin typeface="rawline"/>
              </a:rPr>
              <a:t>O Benefício de Prestação Continuada – BPC, previsto na Lei Orgânica da Assistência Social – LOAS,</a:t>
            </a:r>
          </a:p>
          <a:p>
            <a:pPr algn="ctr"/>
            <a:r>
              <a:rPr lang="pt-BR" sz="2000" b="1" i="0" dirty="0">
                <a:effectLst/>
                <a:latin typeface="rawline"/>
              </a:rPr>
              <a:t> é a garantia de um salário mínimo por mês ao idoso com idade igual ou superior a 65 anos ou à pessoa </a:t>
            </a:r>
          </a:p>
          <a:p>
            <a:pPr algn="ctr"/>
            <a:r>
              <a:rPr lang="pt-BR" sz="2000" b="1" i="0" dirty="0">
                <a:effectLst/>
                <a:latin typeface="rawline"/>
              </a:rPr>
              <a:t>com deficiência de qualquer idade. </a:t>
            </a:r>
            <a:endParaRPr lang="pt-BR" sz="2000" b="1" dirty="0"/>
          </a:p>
        </p:txBody>
      </p:sp>
      <p:pic>
        <p:nvPicPr>
          <p:cNvPr id="19" name="Imagem 18">
            <a:extLst>
              <a:ext uri="{FF2B5EF4-FFF2-40B4-BE49-F238E27FC236}">
                <a16:creationId xmlns:a16="http://schemas.microsoft.com/office/drawing/2014/main" id="{D8C9DCB5-EA0B-2753-610F-21074451BD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8346" y="658688"/>
            <a:ext cx="7311360" cy="4999220"/>
          </a:xfrm>
          <a:prstGeom prst="rect">
            <a:avLst/>
          </a:prstGeom>
        </p:spPr>
      </p:pic>
      <p:sp>
        <p:nvSpPr>
          <p:cNvPr id="17" name="CaixaDeTexto 16">
            <a:extLst>
              <a:ext uri="{FF2B5EF4-FFF2-40B4-BE49-F238E27FC236}">
                <a16:creationId xmlns:a16="http://schemas.microsoft.com/office/drawing/2014/main" id="{C6E8B05C-EABF-9D2F-955F-38D11026DFCC}"/>
              </a:ext>
            </a:extLst>
          </p:cNvPr>
          <p:cNvSpPr txBox="1"/>
          <p:nvPr/>
        </p:nvSpPr>
        <p:spPr>
          <a:xfrm>
            <a:off x="1045731" y="7926264"/>
            <a:ext cx="10036215" cy="2554545"/>
          </a:xfrm>
          <a:prstGeom prst="rect">
            <a:avLst/>
          </a:prstGeom>
          <a:noFill/>
        </p:spPr>
        <p:txBody>
          <a:bodyPr wrap="square" rtlCol="0">
            <a:spAutoFit/>
          </a:bodyPr>
          <a:lstStyle/>
          <a:p>
            <a:pPr algn="ctr"/>
            <a:r>
              <a:rPr lang="pt-BR" sz="8000" b="1" dirty="0">
                <a:latin typeface="Arial Black" panose="020B0A04020102020204" pitchFamily="34" charset="0"/>
              </a:rPr>
              <a:t>DIREITO DOS IDOSOS </a:t>
            </a:r>
          </a:p>
        </p:txBody>
      </p:sp>
      <p:sp>
        <p:nvSpPr>
          <p:cNvPr id="4" name="CaixaDeTexto 3">
            <a:extLst>
              <a:ext uri="{FF2B5EF4-FFF2-40B4-BE49-F238E27FC236}">
                <a16:creationId xmlns:a16="http://schemas.microsoft.com/office/drawing/2014/main" id="{B418EF73-A854-0B65-105D-6BD2C3446580}"/>
              </a:ext>
            </a:extLst>
          </p:cNvPr>
          <p:cNvSpPr txBox="1"/>
          <p:nvPr/>
        </p:nvSpPr>
        <p:spPr>
          <a:xfrm>
            <a:off x="-10459494" y="747652"/>
            <a:ext cx="9649794" cy="1384995"/>
          </a:xfrm>
          <a:prstGeom prst="rect">
            <a:avLst/>
          </a:prstGeom>
          <a:noFill/>
        </p:spPr>
        <p:txBody>
          <a:bodyPr wrap="square" rtlCol="0">
            <a:spAutoFit/>
          </a:bodyPr>
          <a:lstStyle/>
          <a:p>
            <a:pPr algn="ctr"/>
            <a:r>
              <a:rPr lang="pt-BR" sz="2800" b="0" i="0" dirty="0">
                <a:solidFill>
                  <a:srgbClr val="202124"/>
                </a:solidFill>
                <a:effectLst/>
                <a:latin typeface="Google Sans"/>
              </a:rPr>
              <a:t>Quem nunca contribuiu para a previdência, consequentemente </a:t>
            </a:r>
            <a:r>
              <a:rPr lang="pt-BR" sz="2800" b="0" i="0" dirty="0">
                <a:solidFill>
                  <a:srgbClr val="040C28"/>
                </a:solidFill>
                <a:effectLst/>
                <a:latin typeface="Google Sans"/>
              </a:rPr>
              <a:t>não tem direito a nenhum auxílio de natureza previdenciária.</a:t>
            </a:r>
            <a:endParaRPr lang="pt-BR" sz="2800" dirty="0"/>
          </a:p>
        </p:txBody>
      </p:sp>
      <p:sp>
        <p:nvSpPr>
          <p:cNvPr id="16" name="CaixaDeTexto 15">
            <a:extLst>
              <a:ext uri="{FF2B5EF4-FFF2-40B4-BE49-F238E27FC236}">
                <a16:creationId xmlns:a16="http://schemas.microsoft.com/office/drawing/2014/main" id="{82C8C67E-DAD9-2719-5E11-599D81A7813D}"/>
              </a:ext>
            </a:extLst>
          </p:cNvPr>
          <p:cNvSpPr txBox="1"/>
          <p:nvPr/>
        </p:nvSpPr>
        <p:spPr>
          <a:xfrm>
            <a:off x="13318417" y="4178620"/>
            <a:ext cx="9649794" cy="1200329"/>
          </a:xfrm>
          <a:prstGeom prst="rect">
            <a:avLst/>
          </a:prstGeom>
          <a:noFill/>
        </p:spPr>
        <p:txBody>
          <a:bodyPr wrap="square" rtlCol="0">
            <a:spAutoFit/>
          </a:bodyPr>
          <a:lstStyle/>
          <a:p>
            <a:pPr algn="ctr"/>
            <a:r>
              <a:rPr lang="pt-BR" sz="3600" b="1" i="1" dirty="0">
                <a:solidFill>
                  <a:srgbClr val="202124"/>
                </a:solidFill>
                <a:effectLst/>
                <a:latin typeface="Google Sans"/>
              </a:rPr>
              <a:t>No entanto, é possível receber um auxílio assistencial sem nunca ter contribuído.</a:t>
            </a:r>
            <a:endParaRPr lang="pt-BR" sz="3600" b="1" i="1" dirty="0"/>
          </a:p>
        </p:txBody>
      </p:sp>
      <p:sp>
        <p:nvSpPr>
          <p:cNvPr id="21" name="CaixaDeTexto 20">
            <a:extLst>
              <a:ext uri="{FF2B5EF4-FFF2-40B4-BE49-F238E27FC236}">
                <a16:creationId xmlns:a16="http://schemas.microsoft.com/office/drawing/2014/main" id="{F7CA4854-793C-E5D2-24FC-9A86980323F5}"/>
              </a:ext>
            </a:extLst>
          </p:cNvPr>
          <p:cNvSpPr txBox="1"/>
          <p:nvPr/>
        </p:nvSpPr>
        <p:spPr>
          <a:xfrm>
            <a:off x="-9204594" y="3446946"/>
            <a:ext cx="9091709" cy="1631216"/>
          </a:xfrm>
          <a:prstGeom prst="rect">
            <a:avLst/>
          </a:prstGeom>
          <a:noFill/>
        </p:spPr>
        <p:txBody>
          <a:bodyPr wrap="square" rtlCol="0">
            <a:spAutoFit/>
          </a:bodyPr>
          <a:lstStyle/>
          <a:p>
            <a:pPr algn="ctr" fontAlgn="base"/>
            <a:r>
              <a:rPr lang="pt-BR" sz="2000" b="1" i="0" dirty="0">
                <a:effectLst/>
                <a:latin typeface="rawline"/>
              </a:rPr>
              <a:t>O BPC não é aposentadoria. Para ter direito a ele, não é preciso ter contribuído para o INSS. Diferente dos benefícios previdenciários, o BPC não paga 13º salário e não deixa pensão por morte.</a:t>
            </a:r>
          </a:p>
          <a:p>
            <a:pPr algn="ctr" fontAlgn="base"/>
            <a:r>
              <a:rPr lang="pt-BR" sz="2000" b="1" i="0" dirty="0">
                <a:effectLst/>
                <a:latin typeface="rawline"/>
              </a:rPr>
              <a:t>Para ter direito ao BPC, é necessário que a renda por pessoa do grupo familiar seja igual ou menor que 1/4 do salário-mínimo.</a:t>
            </a:r>
          </a:p>
        </p:txBody>
      </p:sp>
      <p:sp>
        <p:nvSpPr>
          <p:cNvPr id="22" name="CaixaDeTexto 21">
            <a:extLst>
              <a:ext uri="{FF2B5EF4-FFF2-40B4-BE49-F238E27FC236}">
                <a16:creationId xmlns:a16="http://schemas.microsoft.com/office/drawing/2014/main" id="{2DA5CB90-F371-D596-5D24-D818BF4312E1}"/>
              </a:ext>
            </a:extLst>
          </p:cNvPr>
          <p:cNvSpPr txBox="1"/>
          <p:nvPr/>
        </p:nvSpPr>
        <p:spPr>
          <a:xfrm>
            <a:off x="-10151105" y="825266"/>
            <a:ext cx="9016843" cy="3693319"/>
          </a:xfrm>
          <a:prstGeom prst="rect">
            <a:avLst/>
          </a:prstGeom>
          <a:noFill/>
        </p:spPr>
        <p:txBody>
          <a:bodyPr wrap="square" rtlCol="0">
            <a:spAutoFit/>
          </a:bodyPr>
          <a:lstStyle/>
          <a:p>
            <a:pPr algn="just" fontAlgn="base"/>
            <a:r>
              <a:rPr lang="pt-BR" b="1" i="0" dirty="0">
                <a:effectLst/>
                <a:latin typeface="rawline"/>
              </a:rPr>
              <a:t>Denúncia</a:t>
            </a:r>
          </a:p>
          <a:p>
            <a:pPr algn="just" fontAlgn="base"/>
            <a:endParaRPr lang="pt-BR" b="1" i="0" dirty="0">
              <a:effectLst/>
              <a:latin typeface="rawline"/>
            </a:endParaRPr>
          </a:p>
          <a:p>
            <a:pPr algn="just" fontAlgn="base"/>
            <a:r>
              <a:rPr lang="pt-BR" i="0" dirty="0">
                <a:effectLst/>
                <a:latin typeface="rawline"/>
              </a:rPr>
              <a:t>Cabe à sociedade como um todo proteger a dignidade da pessoa idosa. Razão pela qual a legislação garante que nenhuma pessoa idosa pode sofrer qualquer tipo de negligência, discriminação, violência, crueldade ou opressão, sendo que qualquer descumprimento aos direitos da pessoa idosa será punido na forma da lei. Os casos de violação a esse direito devem ser denunciados ao Disque 100 ou Disque Direitos Humanos. O serviço funciona diariamente, 24h, inclusive nos finais de semana e feriados.</a:t>
            </a:r>
          </a:p>
          <a:p>
            <a:pPr algn="just" fontAlgn="base"/>
            <a:endParaRPr lang="pt-BR" i="0" dirty="0">
              <a:effectLst/>
              <a:latin typeface="rawline"/>
            </a:endParaRPr>
          </a:p>
          <a:p>
            <a:pPr algn="just" fontAlgn="base"/>
            <a:r>
              <a:rPr lang="pt-BR" i="0" dirty="0">
                <a:effectLst/>
                <a:latin typeface="rawline"/>
              </a:rPr>
              <a:t>As denúncias são anônimas e podem ser feitas de todo o Brasil por meio de discagem direta e gratuita para o número 100, pelo </a:t>
            </a:r>
            <a:r>
              <a:rPr lang="pt-BR" i="0" dirty="0" err="1">
                <a:effectLst/>
                <a:latin typeface="rawline"/>
              </a:rPr>
              <a:t>whatsapp</a:t>
            </a:r>
            <a:r>
              <a:rPr lang="pt-BR" i="0" dirty="0">
                <a:effectLst/>
                <a:latin typeface="rawline"/>
              </a:rPr>
              <a:t>: (61) 99656-5008, ou pelo aplicativo Direitos Humanos Brasil, no qual o cidadão com deficiência encontra recursos de acessibilidade para denunciar.</a:t>
            </a:r>
            <a:endParaRPr lang="pt-BR" dirty="0"/>
          </a:p>
        </p:txBody>
      </p:sp>
    </p:spTree>
    <p:extLst>
      <p:ext uri="{BB962C8B-B14F-4D97-AF65-F5344CB8AC3E}">
        <p14:creationId xmlns:p14="http://schemas.microsoft.com/office/powerpoint/2010/main" val="2651484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585</TotalTime>
  <Words>3632</Words>
  <Application>Microsoft Office PowerPoint</Application>
  <PresentationFormat>Widescreen</PresentationFormat>
  <Paragraphs>1453</Paragraphs>
  <Slides>16</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16</vt:i4>
      </vt:variant>
    </vt:vector>
  </HeadingPairs>
  <TitlesOfParts>
    <vt:vector size="24" baseType="lpstr">
      <vt:lpstr>Arial</vt:lpstr>
      <vt:lpstr>Arial Black</vt:lpstr>
      <vt:lpstr>Berlin Sans FB Demi</vt:lpstr>
      <vt:lpstr>Calibri</vt:lpstr>
      <vt:lpstr>Calibri Light</vt:lpstr>
      <vt:lpstr>Google Sans</vt:lpstr>
      <vt:lpstr>rawline</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LEONARDO OLIVEIRA ANDRADE</dc:creator>
  <cp:lastModifiedBy>LEONARDO OLIVEIRA ANDRADE</cp:lastModifiedBy>
  <cp:revision>3</cp:revision>
  <dcterms:created xsi:type="dcterms:W3CDTF">2023-06-21T11:34:39Z</dcterms:created>
  <dcterms:modified xsi:type="dcterms:W3CDTF">2023-06-23T11:56:24Z</dcterms:modified>
</cp:coreProperties>
</file>